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5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483" r:id="rId2"/>
    <p:sldId id="755" r:id="rId3"/>
    <p:sldId id="1832" r:id="rId4"/>
    <p:sldId id="756" r:id="rId5"/>
    <p:sldId id="757" r:id="rId6"/>
    <p:sldId id="1817" r:id="rId7"/>
    <p:sldId id="1833" r:id="rId8"/>
    <p:sldId id="1834" r:id="rId9"/>
    <p:sldId id="758" r:id="rId10"/>
    <p:sldId id="766" r:id="rId11"/>
    <p:sldId id="1810" r:id="rId12"/>
    <p:sldId id="1835" r:id="rId13"/>
    <p:sldId id="1836" r:id="rId14"/>
    <p:sldId id="1837" r:id="rId15"/>
    <p:sldId id="1838" r:id="rId16"/>
    <p:sldId id="1818" r:id="rId17"/>
    <p:sldId id="760" r:id="rId18"/>
    <p:sldId id="761" r:id="rId19"/>
    <p:sldId id="1839" r:id="rId20"/>
    <p:sldId id="1840" r:id="rId21"/>
    <p:sldId id="1841" r:id="rId22"/>
    <p:sldId id="1842" r:id="rId23"/>
    <p:sldId id="1843" r:id="rId24"/>
    <p:sldId id="1844" r:id="rId25"/>
    <p:sldId id="1845" r:id="rId26"/>
    <p:sldId id="1846" r:id="rId27"/>
    <p:sldId id="1847" r:id="rId28"/>
    <p:sldId id="1848" r:id="rId29"/>
    <p:sldId id="1849" r:id="rId30"/>
    <p:sldId id="1850" r:id="rId31"/>
    <p:sldId id="1851" r:id="rId32"/>
    <p:sldId id="1821" r:id="rId33"/>
    <p:sldId id="1815" r:id="rId34"/>
    <p:sldId id="1826" r:id="rId35"/>
    <p:sldId id="1827" r:id="rId36"/>
    <p:sldId id="1828" r:id="rId37"/>
    <p:sldId id="1829" r:id="rId38"/>
    <p:sldId id="1830" r:id="rId39"/>
    <p:sldId id="770" r:id="rId40"/>
    <p:sldId id="1852" r:id="rId41"/>
    <p:sldId id="1853" r:id="rId42"/>
    <p:sldId id="1854" r:id="rId43"/>
    <p:sldId id="1855" r:id="rId44"/>
    <p:sldId id="1856" r:id="rId45"/>
    <p:sldId id="1857" r:id="rId46"/>
    <p:sldId id="1858" r:id="rId47"/>
    <p:sldId id="1859" r:id="rId48"/>
    <p:sldId id="1860" r:id="rId49"/>
    <p:sldId id="1861" r:id="rId50"/>
    <p:sldId id="1862" r:id="rId51"/>
    <p:sldId id="1863" r:id="rId52"/>
    <p:sldId id="1864" r:id="rId53"/>
    <p:sldId id="1865" r:id="rId54"/>
    <p:sldId id="1866" r:id="rId55"/>
    <p:sldId id="1867" r:id="rId56"/>
    <p:sldId id="1868" r:id="rId57"/>
    <p:sldId id="789" r:id="rId58"/>
    <p:sldId id="1824" r:id="rId59"/>
    <p:sldId id="1869" r:id="rId60"/>
    <p:sldId id="773" r:id="rId61"/>
    <p:sldId id="774" r:id="rId62"/>
    <p:sldId id="762" r:id="rId63"/>
    <p:sldId id="763" r:id="rId64"/>
    <p:sldId id="765" r:id="rId65"/>
    <p:sldId id="764" r:id="rId66"/>
    <p:sldId id="771" r:id="rId67"/>
    <p:sldId id="769" r:id="rId68"/>
    <p:sldId id="768" r:id="rId69"/>
    <p:sldId id="1811" r:id="rId70"/>
    <p:sldId id="1812" r:id="rId71"/>
    <p:sldId id="1813" r:id="rId72"/>
    <p:sldId id="1814" r:id="rId73"/>
    <p:sldId id="754" r:id="rId74"/>
    <p:sldId id="751" r:id="rId75"/>
    <p:sldId id="752" r:id="rId76"/>
    <p:sldId id="1816" r:id="rId77"/>
    <p:sldId id="1823" r:id="rId78"/>
    <p:sldId id="1870" r:id="rId79"/>
    <p:sldId id="187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FFFF"/>
    <a:srgbClr val="FFFF00"/>
    <a:srgbClr val="FF7C80"/>
    <a:srgbClr val="FF4040"/>
    <a:srgbClr val="C0C000"/>
    <a:srgbClr val="FF00FF"/>
    <a:srgbClr val="66FF33"/>
    <a:srgbClr val="FF5050"/>
    <a:srgbClr val="9F9FD5"/>
    <a:srgbClr val="D16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80" d="100"/>
          <a:sy n="80" d="100"/>
        </p:scale>
        <p:origin x="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niemier\Box%20Sync\Teaching\CSE%2030321\Lectures\01\Matrix%20Multiply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niemier\Box%20Sync\Teaching\CSE%2030321\Lectures\01\Matrix%20Multiply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1600" dirty="0">
                <a:solidFill>
                  <a:schemeClr val="bg1"/>
                </a:solidFill>
              </a:rPr>
              <a:t>Matrix Multiply Run Time (1000 x 1000 matrices)</a:t>
            </a:r>
          </a:p>
        </c:rich>
      </c:tx>
      <c:layout>
        <c:manualLayout>
          <c:xMode val="edge"/>
          <c:yMode val="edge"/>
          <c:x val="0.15176526014382433"/>
          <c:y val="5.66324126907962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46232853663294"/>
          <c:y val="0.14217162190120361"/>
          <c:w val="0.81015988338659384"/>
          <c:h val="0.6521456997164381"/>
        </c:manualLayout>
      </c:layout>
      <c:scatterChart>
        <c:scatterStyle val="lineMarker"/>
        <c:varyColors val="0"/>
        <c:ser>
          <c:idx val="0"/>
          <c:order val="0"/>
          <c:tx>
            <c:v>Alternative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Sheet1!$B$5:$B$14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Sheet1!$C$5:$C$14</c:f>
              <c:numCache>
                <c:formatCode>General</c:formatCode>
                <c:ptCount val="10"/>
                <c:pt idx="0">
                  <c:v>2.397357</c:v>
                </c:pt>
                <c:pt idx="1">
                  <c:v>2.2866219999999999</c:v>
                </c:pt>
                <c:pt idx="2">
                  <c:v>2.3818839999999999</c:v>
                </c:pt>
                <c:pt idx="3">
                  <c:v>2.3200560000000001</c:v>
                </c:pt>
                <c:pt idx="4">
                  <c:v>2.404458</c:v>
                </c:pt>
                <c:pt idx="5">
                  <c:v>2.2566329999999999</c:v>
                </c:pt>
                <c:pt idx="6">
                  <c:v>2.290197</c:v>
                </c:pt>
                <c:pt idx="7">
                  <c:v>2.443422</c:v>
                </c:pt>
                <c:pt idx="8">
                  <c:v>2.2990659999999998</c:v>
                </c:pt>
                <c:pt idx="9">
                  <c:v>2.427565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32-B74D-AC75-FBF9896FD745}"/>
            </c:ext>
          </c:extLst>
        </c:ser>
        <c:ser>
          <c:idx val="1"/>
          <c:order val="1"/>
          <c:tx>
            <c:v>Conventional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Sheet1!$B$5:$B$14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Sheet1!$D$5:$D$14</c:f>
              <c:numCache>
                <c:formatCode>General</c:formatCode>
                <c:ptCount val="10"/>
                <c:pt idx="0">
                  <c:v>3.3316219999999999</c:v>
                </c:pt>
                <c:pt idx="1">
                  <c:v>3.205759</c:v>
                </c:pt>
                <c:pt idx="2">
                  <c:v>3.463676</c:v>
                </c:pt>
                <c:pt idx="3">
                  <c:v>3.5151849999999998</c:v>
                </c:pt>
                <c:pt idx="4">
                  <c:v>3.7470789999999998</c:v>
                </c:pt>
                <c:pt idx="5">
                  <c:v>3.2033429999999998</c:v>
                </c:pt>
                <c:pt idx="6">
                  <c:v>3.3964120000000002</c:v>
                </c:pt>
                <c:pt idx="7">
                  <c:v>3.3812950000000002</c:v>
                </c:pt>
                <c:pt idx="8">
                  <c:v>3.2303670000000002</c:v>
                </c:pt>
                <c:pt idx="9">
                  <c:v>3.204853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432-B74D-AC75-FBF9896FD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3379247"/>
        <c:axId val="1553380879"/>
      </c:scatterChart>
      <c:valAx>
        <c:axId val="1553379247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Run number</a:t>
                </a:r>
              </a:p>
            </c:rich>
          </c:tx>
          <c:layout>
            <c:manualLayout>
              <c:xMode val="edge"/>
              <c:yMode val="edge"/>
              <c:x val="0.44452934560741286"/>
              <c:y val="0.885788689402531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53380879"/>
        <c:crosses val="autoZero"/>
        <c:crossBetween val="midCat"/>
        <c:majorUnit val="1"/>
      </c:valAx>
      <c:valAx>
        <c:axId val="1553380879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Run time (s)</a:t>
                </a:r>
              </a:p>
            </c:rich>
          </c:tx>
          <c:layout>
            <c:manualLayout>
              <c:xMode val="edge"/>
              <c:yMode val="edge"/>
              <c:x val="2.0277510600250639E-2"/>
              <c:y val="0.318625933431602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53379247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843626267212023"/>
          <c:y val="0.66666139298275517"/>
          <c:w val="0.47273207324377148"/>
          <c:h val="8.2952208253721016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1600" dirty="0">
                <a:solidFill>
                  <a:schemeClr val="bg1"/>
                </a:solidFill>
              </a:rPr>
              <a:t>Matrix Multiply Run Time (1000 x 1000 matrices)</a:t>
            </a:r>
          </a:p>
        </c:rich>
      </c:tx>
      <c:layout>
        <c:manualLayout>
          <c:xMode val="edge"/>
          <c:yMode val="edge"/>
          <c:x val="0.15176526014382433"/>
          <c:y val="5.66324126907962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46232853663294"/>
          <c:y val="0.14217162190120361"/>
          <c:w val="0.81015988338659384"/>
          <c:h val="0.6521456997164381"/>
        </c:manualLayout>
      </c:layout>
      <c:scatterChart>
        <c:scatterStyle val="lineMarker"/>
        <c:varyColors val="0"/>
        <c:ser>
          <c:idx val="0"/>
          <c:order val="0"/>
          <c:tx>
            <c:v>Alternative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Sheet1!$B$5:$B$14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Sheet1!$C$5:$C$14</c:f>
              <c:numCache>
                <c:formatCode>General</c:formatCode>
                <c:ptCount val="10"/>
                <c:pt idx="0">
                  <c:v>2.397357</c:v>
                </c:pt>
                <c:pt idx="1">
                  <c:v>2.2866219999999999</c:v>
                </c:pt>
                <c:pt idx="2">
                  <c:v>2.3818839999999999</c:v>
                </c:pt>
                <c:pt idx="3">
                  <c:v>2.3200560000000001</c:v>
                </c:pt>
                <c:pt idx="4">
                  <c:v>2.404458</c:v>
                </c:pt>
                <c:pt idx="5">
                  <c:v>2.2566329999999999</c:v>
                </c:pt>
                <c:pt idx="6">
                  <c:v>2.290197</c:v>
                </c:pt>
                <c:pt idx="7">
                  <c:v>2.443422</c:v>
                </c:pt>
                <c:pt idx="8">
                  <c:v>2.2990659999999998</c:v>
                </c:pt>
                <c:pt idx="9">
                  <c:v>2.427565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32-B74D-AC75-FBF9896FD745}"/>
            </c:ext>
          </c:extLst>
        </c:ser>
        <c:ser>
          <c:idx val="1"/>
          <c:order val="1"/>
          <c:tx>
            <c:v>Conventional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Sheet1!$B$5:$B$14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Sheet1!$D$5:$D$14</c:f>
              <c:numCache>
                <c:formatCode>General</c:formatCode>
                <c:ptCount val="10"/>
                <c:pt idx="0">
                  <c:v>3.3316219999999999</c:v>
                </c:pt>
                <c:pt idx="1">
                  <c:v>3.205759</c:v>
                </c:pt>
                <c:pt idx="2">
                  <c:v>3.463676</c:v>
                </c:pt>
                <c:pt idx="3">
                  <c:v>3.5151849999999998</c:v>
                </c:pt>
                <c:pt idx="4">
                  <c:v>3.7470789999999998</c:v>
                </c:pt>
                <c:pt idx="5">
                  <c:v>3.2033429999999998</c:v>
                </c:pt>
                <c:pt idx="6">
                  <c:v>3.3964120000000002</c:v>
                </c:pt>
                <c:pt idx="7">
                  <c:v>3.3812950000000002</c:v>
                </c:pt>
                <c:pt idx="8">
                  <c:v>3.2303670000000002</c:v>
                </c:pt>
                <c:pt idx="9">
                  <c:v>3.204853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432-B74D-AC75-FBF9896FD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3379247"/>
        <c:axId val="1553380879"/>
      </c:scatterChart>
      <c:valAx>
        <c:axId val="1553379247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Run number</a:t>
                </a:r>
              </a:p>
            </c:rich>
          </c:tx>
          <c:layout>
            <c:manualLayout>
              <c:xMode val="edge"/>
              <c:yMode val="edge"/>
              <c:x val="0.44452934560741286"/>
              <c:y val="0.885788689402531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53380879"/>
        <c:crosses val="autoZero"/>
        <c:crossBetween val="midCat"/>
        <c:majorUnit val="1"/>
      </c:valAx>
      <c:valAx>
        <c:axId val="1553380879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Run time (s)</a:t>
                </a:r>
              </a:p>
            </c:rich>
          </c:tx>
          <c:layout>
            <c:manualLayout>
              <c:xMode val="edge"/>
              <c:yMode val="edge"/>
              <c:x val="2.0277510600250639E-2"/>
              <c:y val="0.318625933431602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53379247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843626267212023"/>
          <c:y val="0.66666139298275517"/>
          <c:w val="0.47273207324377148"/>
          <c:h val="8.2952208253721016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A2E36-6541-49C1-B63A-3451EEC4E67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0E393-9087-4839-B8EF-E71850C1D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85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0E393-9087-4839-B8EF-E71850C1D4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https://www.cnet.com/tech/computing/google-developing-its-own-arm-based-processors-for-chromebooks-report-says/</a:t>
            </a:r>
          </a:p>
          <a:p>
            <a:r>
              <a:rPr lang="en-US" dirty="0"/>
              <a:t>https://www.cnbc.com/2021/09/06/why-tesla-apple-google-and-facebook-are-designing-their-own-chips.html</a:t>
            </a:r>
          </a:p>
          <a:p>
            <a:r>
              <a:rPr lang="en-US" dirty="0"/>
              <a:t>https://www.theregister.com/2022/01/13/microsoft_apple_chip_expert/</a:t>
            </a:r>
          </a:p>
          <a:p>
            <a:r>
              <a:rPr lang="en-US" dirty="0"/>
              <a:t>https://www.apple.com/newsroom/2020/06/apple-announces-mac-transition-to-apple-silicon/</a:t>
            </a:r>
          </a:p>
          <a:p>
            <a:r>
              <a:rPr lang="en-US" dirty="0"/>
              <a:t>https://</a:t>
            </a:r>
            <a:r>
              <a:rPr lang="en-US" dirty="0" err="1"/>
              <a:t>siliconangle.com</a:t>
            </a:r>
            <a:r>
              <a:rPr lang="en-US" dirty="0"/>
              <a:t>/2023/07/06/googles-first-fully-custom-pixel-smartphone-chip-delayed-2025/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5952D-10FF-1F4B-8FB2-A83F593CC3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070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https://www.cnet.com/tech/computing/google-developing-its-own-arm-based-processors-for-chromebooks-report-says/</a:t>
            </a:r>
          </a:p>
          <a:p>
            <a:r>
              <a:rPr lang="en-US" dirty="0"/>
              <a:t>https://www.cnbc.com/2021/09/06/why-tesla-apple-google-and-facebook-are-designing-their-own-chips.html</a:t>
            </a:r>
          </a:p>
          <a:p>
            <a:r>
              <a:rPr lang="en-US" dirty="0"/>
              <a:t>https://www.theregister.com/2022/01/13/microsoft_apple_chip_expert/</a:t>
            </a:r>
          </a:p>
          <a:p>
            <a:r>
              <a:rPr lang="en-US" dirty="0"/>
              <a:t>https://www.apple.com/newsroom/2020/06/apple-announces-mac-transition-to-apple-silicon/</a:t>
            </a:r>
          </a:p>
          <a:p>
            <a:r>
              <a:rPr lang="en-US" dirty="0"/>
              <a:t>https://</a:t>
            </a:r>
            <a:r>
              <a:rPr lang="en-US" dirty="0" err="1"/>
              <a:t>siliconangle.com</a:t>
            </a:r>
            <a:r>
              <a:rPr lang="en-US" dirty="0"/>
              <a:t>/2023/07/06/googles-first-fully-custom-pixel-smartphone-chip-delayed-2025/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5952D-10FF-1F4B-8FB2-A83F593CC3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26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https://www.cnet.com/tech/computing/google-developing-its-own-arm-based-processors-for-chromebooks-report-says/</a:t>
            </a:r>
          </a:p>
          <a:p>
            <a:r>
              <a:rPr lang="en-US" dirty="0"/>
              <a:t>https://www.cnbc.com/2021/09/06/why-tesla-apple-google-and-facebook-are-designing-their-own-chips.html</a:t>
            </a:r>
          </a:p>
          <a:p>
            <a:r>
              <a:rPr lang="en-US" dirty="0"/>
              <a:t>https://www.theregister.com/2022/01/13/microsoft_apple_chip_expert/</a:t>
            </a:r>
          </a:p>
          <a:p>
            <a:r>
              <a:rPr lang="en-US" dirty="0"/>
              <a:t>https://www.apple.com/newsroom/2020/06/apple-announces-mac-transition-to-apple-silicon/</a:t>
            </a:r>
          </a:p>
          <a:p>
            <a:r>
              <a:rPr lang="en-US" dirty="0"/>
              <a:t>https://</a:t>
            </a:r>
            <a:r>
              <a:rPr lang="en-US" dirty="0" err="1"/>
              <a:t>siliconangle.com</a:t>
            </a:r>
            <a:r>
              <a:rPr lang="en-US" dirty="0"/>
              <a:t>/2023/07/06/googles-first-fully-custom-pixel-smartphone-chip-delayed-2025/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5952D-10FF-1F4B-8FB2-A83F593CC3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90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https://www.cnet.com/tech/computing/google-developing-its-own-arm-based-processors-for-chromebooks-report-says/</a:t>
            </a:r>
          </a:p>
          <a:p>
            <a:r>
              <a:rPr lang="en-US" dirty="0"/>
              <a:t>https://www.cnbc.com/2021/09/06/why-tesla-apple-google-and-facebook-are-designing-their-own-chips.html</a:t>
            </a:r>
          </a:p>
          <a:p>
            <a:r>
              <a:rPr lang="en-US" dirty="0"/>
              <a:t>https://www.theregister.com/2022/01/13/microsoft_apple_chip_expert/</a:t>
            </a:r>
          </a:p>
          <a:p>
            <a:r>
              <a:rPr lang="en-US" dirty="0"/>
              <a:t>https://www.apple.com/newsroom/2020/06/apple-announces-mac-transition-to-apple-silicon/</a:t>
            </a:r>
          </a:p>
          <a:p>
            <a:r>
              <a:rPr lang="en-US" dirty="0"/>
              <a:t>https://</a:t>
            </a:r>
            <a:r>
              <a:rPr lang="en-US" dirty="0" err="1"/>
              <a:t>siliconangle.com</a:t>
            </a:r>
            <a:r>
              <a:rPr lang="en-US" dirty="0"/>
              <a:t>/2023/07/06/googles-first-fully-custom-pixel-smartphone-chip-delayed-2025/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5952D-10FF-1F4B-8FB2-A83F593CC3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9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>
            <a:lvl1pPr algn="ctr">
              <a:defRPr sz="6000" b="1">
                <a:ln>
                  <a:solidFill>
                    <a:srgbClr val="0C2340"/>
                  </a:solidFill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Garamond Pro" panose="020205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>
            <a:noFill/>
          </a:ln>
        </p:spPr>
        <p:txBody>
          <a:bodyPr>
            <a:scene3d>
              <a:camera prst="obliqueBottomRight"/>
              <a:lightRig rig="threePt" dir="t"/>
            </a:scene3d>
            <a:sp3d/>
          </a:bodyPr>
          <a:lstStyle>
            <a:lvl1pPr marL="0" indent="0" algn="ctr">
              <a:buNone/>
              <a:defRPr sz="2400">
                <a:ln w="3175">
                  <a:noFill/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/>
                <a:latin typeface="Adobe Garamond Pro" panose="0202050206050602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2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636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265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bliqueBottomRight"/>
              <a:lightRig rig="threePt" dir="t"/>
            </a:scene3d>
            <a:sp3d/>
          </a:bodyPr>
          <a:lstStyle>
            <a:lvl1pPr marL="463550" indent="-463550"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914400" indent="-450850">
              <a:spcAft>
                <a:spcPts val="600"/>
              </a:spcAft>
              <a:buSzPct val="125000"/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379538" indent="-465138"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33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35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30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06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05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11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22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808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383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u="sng" kern="1200">
          <a:solidFill>
            <a:schemeClr val="tx1"/>
          </a:solidFill>
          <a:latin typeface="Adobe Garamond Pro" panose="02020502060506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50000"/>
        <a:buFontTx/>
        <a:buBlip>
          <a:blip r:embed="rId13"/>
        </a:buBlip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5" Type="http://schemas.openxmlformats.org/officeDocument/2006/relationships/hyperlink" Target="https://www.hackread.com/hackers-casinos-fish-tank-smart-thermometer-hack/" TargetMode="Externa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ltdownattack.com/" TargetMode="External"/><Relationship Id="rId7" Type="http://schemas.openxmlformats.org/officeDocument/2006/relationships/hyperlink" Target="https://patentimages.storage.googleapis.com/8d/e5/31/7118e3974ff034/US9531384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hyperlink" Target="https://www.tomshardware.com/news/tesla-mcu-amd-asp-flaw-jailbreak" TargetMode="External"/><Relationship Id="rId5" Type="http://schemas.openxmlformats.org/officeDocument/2006/relationships/hyperlink" Target="https://www.bleepingcomputer.com/news/security/new-downfall-attacks-on-intel-cpus-steal-encryption-keys-data/" TargetMode="External"/><Relationship Id="rId4" Type="http://schemas.openxmlformats.org/officeDocument/2006/relationships/hyperlink" Target="https://www.nextplatform.com/2018/01/08/cost-spectre-meltdown-server-taxes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2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image" Target="../media/image17.png"/><Relationship Id="rId5" Type="http://schemas.openxmlformats.org/officeDocument/2006/relationships/tags" Target="../tags/tag31.xml"/><Relationship Id="rId10" Type="http://schemas.openxmlformats.org/officeDocument/2006/relationships/image" Target="../media/image16.png"/><Relationship Id="rId4" Type="http://schemas.openxmlformats.org/officeDocument/2006/relationships/tags" Target="../tags/tag30.xml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8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19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20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45.xml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PKf1I759PPQ?start=13&amp;feature=oembed" TargetMode="Externa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8.jpe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2.xml"/><Relationship Id="rId4" Type="http://schemas.openxmlformats.org/officeDocument/2006/relationships/tags" Target="../tags/tag10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9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10" Type="http://schemas.openxmlformats.org/officeDocument/2006/relationships/tags" Target="../tags/tag126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6" Type="http://schemas.openxmlformats.org/officeDocument/2006/relationships/tags" Target="../tags/tag142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tags" Target="../tags/tag14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tags" Target="../tags/tag14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150.xml"/><Relationship Id="rId13" Type="http://schemas.openxmlformats.org/officeDocument/2006/relationships/tags" Target="../tags/tag155.xml"/><Relationship Id="rId18" Type="http://schemas.openxmlformats.org/officeDocument/2006/relationships/tags" Target="../tags/tag160.xml"/><Relationship Id="rId3" Type="http://schemas.openxmlformats.org/officeDocument/2006/relationships/tags" Target="../tags/tag145.xml"/><Relationship Id="rId7" Type="http://schemas.openxmlformats.org/officeDocument/2006/relationships/tags" Target="../tags/tag149.xml"/><Relationship Id="rId12" Type="http://schemas.openxmlformats.org/officeDocument/2006/relationships/tags" Target="../tags/tag154.xml"/><Relationship Id="rId17" Type="http://schemas.openxmlformats.org/officeDocument/2006/relationships/tags" Target="../tags/tag159.xml"/><Relationship Id="rId2" Type="http://schemas.openxmlformats.org/officeDocument/2006/relationships/tags" Target="../tags/tag144.xml"/><Relationship Id="rId16" Type="http://schemas.openxmlformats.org/officeDocument/2006/relationships/tags" Target="../tags/tag158.xml"/><Relationship Id="rId1" Type="http://schemas.openxmlformats.org/officeDocument/2006/relationships/tags" Target="../tags/tag143.xml"/><Relationship Id="rId6" Type="http://schemas.openxmlformats.org/officeDocument/2006/relationships/tags" Target="../tags/tag148.xml"/><Relationship Id="rId11" Type="http://schemas.openxmlformats.org/officeDocument/2006/relationships/tags" Target="../tags/tag153.xml"/><Relationship Id="rId5" Type="http://schemas.openxmlformats.org/officeDocument/2006/relationships/tags" Target="../tags/tag147.xml"/><Relationship Id="rId15" Type="http://schemas.openxmlformats.org/officeDocument/2006/relationships/tags" Target="../tags/tag157.xml"/><Relationship Id="rId10" Type="http://schemas.openxmlformats.org/officeDocument/2006/relationships/tags" Target="../tags/tag152.xml"/><Relationship Id="rId19" Type="http://schemas.openxmlformats.org/officeDocument/2006/relationships/slideLayout" Target="../slideLayouts/slideLayout2.xml"/><Relationship Id="rId4" Type="http://schemas.openxmlformats.org/officeDocument/2006/relationships/tags" Target="../tags/tag146.xml"/><Relationship Id="rId9" Type="http://schemas.openxmlformats.org/officeDocument/2006/relationships/tags" Target="../tags/tag151.xml"/><Relationship Id="rId14" Type="http://schemas.openxmlformats.org/officeDocument/2006/relationships/tags" Target="../tags/tag15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tags" Target="../tags/tag173.xml"/><Relationship Id="rId18" Type="http://schemas.openxmlformats.org/officeDocument/2006/relationships/tags" Target="../tags/tag178.xml"/><Relationship Id="rId3" Type="http://schemas.openxmlformats.org/officeDocument/2006/relationships/tags" Target="../tags/tag163.xml"/><Relationship Id="rId21" Type="http://schemas.openxmlformats.org/officeDocument/2006/relationships/tags" Target="../tags/tag181.xml"/><Relationship Id="rId7" Type="http://schemas.openxmlformats.org/officeDocument/2006/relationships/tags" Target="../tags/tag167.xml"/><Relationship Id="rId12" Type="http://schemas.openxmlformats.org/officeDocument/2006/relationships/tags" Target="../tags/tag172.xml"/><Relationship Id="rId17" Type="http://schemas.openxmlformats.org/officeDocument/2006/relationships/tags" Target="../tags/tag177.xml"/><Relationship Id="rId2" Type="http://schemas.openxmlformats.org/officeDocument/2006/relationships/tags" Target="../tags/tag162.xml"/><Relationship Id="rId16" Type="http://schemas.openxmlformats.org/officeDocument/2006/relationships/tags" Target="../tags/tag176.xml"/><Relationship Id="rId20" Type="http://schemas.openxmlformats.org/officeDocument/2006/relationships/tags" Target="../tags/tag180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5" Type="http://schemas.openxmlformats.org/officeDocument/2006/relationships/tags" Target="../tags/tag165.xml"/><Relationship Id="rId15" Type="http://schemas.openxmlformats.org/officeDocument/2006/relationships/tags" Target="../tags/tag175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170.xml"/><Relationship Id="rId19" Type="http://schemas.openxmlformats.org/officeDocument/2006/relationships/tags" Target="../tags/tag179.xml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tags" Target="../tags/tag174.xml"/><Relationship Id="rId22" Type="http://schemas.openxmlformats.org/officeDocument/2006/relationships/tags" Target="../tags/tag18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90.xml"/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3" Type="http://schemas.openxmlformats.org/officeDocument/2006/relationships/tags" Target="../tags/tag185.xml"/><Relationship Id="rId21" Type="http://schemas.openxmlformats.org/officeDocument/2006/relationships/tags" Target="../tags/tag203.xml"/><Relationship Id="rId7" Type="http://schemas.openxmlformats.org/officeDocument/2006/relationships/tags" Target="../tags/tag189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slideLayout" Target="../slideLayouts/slideLayout2.xml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0" Type="http://schemas.openxmlformats.org/officeDocument/2006/relationships/tags" Target="../tags/tag202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tags" Target="../tags/tag206.xml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tags" Target="../tags/tag205.xml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tags" Target="../tags/tag20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14.xml"/><Relationship Id="rId13" Type="http://schemas.openxmlformats.org/officeDocument/2006/relationships/tags" Target="../tags/tag219.xml"/><Relationship Id="rId18" Type="http://schemas.openxmlformats.org/officeDocument/2006/relationships/tags" Target="../tags/tag224.xml"/><Relationship Id="rId26" Type="http://schemas.openxmlformats.org/officeDocument/2006/relationships/tags" Target="../tags/tag232.xml"/><Relationship Id="rId3" Type="http://schemas.openxmlformats.org/officeDocument/2006/relationships/tags" Target="../tags/tag209.xml"/><Relationship Id="rId21" Type="http://schemas.openxmlformats.org/officeDocument/2006/relationships/tags" Target="../tags/tag227.xml"/><Relationship Id="rId7" Type="http://schemas.openxmlformats.org/officeDocument/2006/relationships/tags" Target="../tags/tag213.xml"/><Relationship Id="rId12" Type="http://schemas.openxmlformats.org/officeDocument/2006/relationships/tags" Target="../tags/tag218.xml"/><Relationship Id="rId17" Type="http://schemas.openxmlformats.org/officeDocument/2006/relationships/tags" Target="../tags/tag223.xml"/><Relationship Id="rId25" Type="http://schemas.openxmlformats.org/officeDocument/2006/relationships/tags" Target="../tags/tag231.xml"/><Relationship Id="rId2" Type="http://schemas.openxmlformats.org/officeDocument/2006/relationships/tags" Target="../tags/tag208.xml"/><Relationship Id="rId16" Type="http://schemas.openxmlformats.org/officeDocument/2006/relationships/tags" Target="../tags/tag222.xml"/><Relationship Id="rId20" Type="http://schemas.openxmlformats.org/officeDocument/2006/relationships/tags" Target="../tags/tag226.xml"/><Relationship Id="rId29" Type="http://schemas.openxmlformats.org/officeDocument/2006/relationships/slideLayout" Target="../slideLayouts/slideLayout2.xml"/><Relationship Id="rId1" Type="http://schemas.openxmlformats.org/officeDocument/2006/relationships/tags" Target="../tags/tag207.xml"/><Relationship Id="rId6" Type="http://schemas.openxmlformats.org/officeDocument/2006/relationships/tags" Target="../tags/tag212.xml"/><Relationship Id="rId11" Type="http://schemas.openxmlformats.org/officeDocument/2006/relationships/tags" Target="../tags/tag217.xml"/><Relationship Id="rId24" Type="http://schemas.openxmlformats.org/officeDocument/2006/relationships/tags" Target="../tags/tag230.xml"/><Relationship Id="rId5" Type="http://schemas.openxmlformats.org/officeDocument/2006/relationships/tags" Target="../tags/tag211.xml"/><Relationship Id="rId15" Type="http://schemas.openxmlformats.org/officeDocument/2006/relationships/tags" Target="../tags/tag221.xml"/><Relationship Id="rId23" Type="http://schemas.openxmlformats.org/officeDocument/2006/relationships/tags" Target="../tags/tag229.xml"/><Relationship Id="rId28" Type="http://schemas.openxmlformats.org/officeDocument/2006/relationships/tags" Target="../tags/tag234.xml"/><Relationship Id="rId10" Type="http://schemas.openxmlformats.org/officeDocument/2006/relationships/tags" Target="../tags/tag216.xml"/><Relationship Id="rId19" Type="http://schemas.openxmlformats.org/officeDocument/2006/relationships/tags" Target="../tags/tag225.xml"/><Relationship Id="rId4" Type="http://schemas.openxmlformats.org/officeDocument/2006/relationships/tags" Target="../tags/tag210.xml"/><Relationship Id="rId9" Type="http://schemas.openxmlformats.org/officeDocument/2006/relationships/tags" Target="../tags/tag215.xml"/><Relationship Id="rId14" Type="http://schemas.openxmlformats.org/officeDocument/2006/relationships/tags" Target="../tags/tag220.xml"/><Relationship Id="rId22" Type="http://schemas.openxmlformats.org/officeDocument/2006/relationships/tags" Target="../tags/tag228.xml"/><Relationship Id="rId27" Type="http://schemas.openxmlformats.org/officeDocument/2006/relationships/tags" Target="../tags/tag2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tags" Target="../tags/tag247.xml"/><Relationship Id="rId18" Type="http://schemas.openxmlformats.org/officeDocument/2006/relationships/tags" Target="../tags/tag252.xml"/><Relationship Id="rId26" Type="http://schemas.openxmlformats.org/officeDocument/2006/relationships/tags" Target="../tags/tag260.xml"/><Relationship Id="rId3" Type="http://schemas.openxmlformats.org/officeDocument/2006/relationships/tags" Target="../tags/tag237.xml"/><Relationship Id="rId21" Type="http://schemas.openxmlformats.org/officeDocument/2006/relationships/tags" Target="../tags/tag255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241.xml"/><Relationship Id="rId12" Type="http://schemas.openxmlformats.org/officeDocument/2006/relationships/tags" Target="../tags/tag246.xml"/><Relationship Id="rId17" Type="http://schemas.openxmlformats.org/officeDocument/2006/relationships/tags" Target="../tags/tag251.xml"/><Relationship Id="rId25" Type="http://schemas.openxmlformats.org/officeDocument/2006/relationships/tags" Target="../tags/tag259.xml"/><Relationship Id="rId33" Type="http://schemas.openxmlformats.org/officeDocument/2006/relationships/tags" Target="../tags/tag267.xml"/><Relationship Id="rId2" Type="http://schemas.openxmlformats.org/officeDocument/2006/relationships/tags" Target="../tags/tag236.xml"/><Relationship Id="rId16" Type="http://schemas.openxmlformats.org/officeDocument/2006/relationships/tags" Target="../tags/tag250.xml"/><Relationship Id="rId20" Type="http://schemas.openxmlformats.org/officeDocument/2006/relationships/tags" Target="../tags/tag254.xml"/><Relationship Id="rId29" Type="http://schemas.openxmlformats.org/officeDocument/2006/relationships/tags" Target="../tags/tag263.xml"/><Relationship Id="rId1" Type="http://schemas.openxmlformats.org/officeDocument/2006/relationships/tags" Target="../tags/tag235.xml"/><Relationship Id="rId6" Type="http://schemas.openxmlformats.org/officeDocument/2006/relationships/tags" Target="../tags/tag240.xml"/><Relationship Id="rId11" Type="http://schemas.openxmlformats.org/officeDocument/2006/relationships/tags" Target="../tags/tag245.xml"/><Relationship Id="rId24" Type="http://schemas.openxmlformats.org/officeDocument/2006/relationships/tags" Target="../tags/tag258.xml"/><Relationship Id="rId32" Type="http://schemas.openxmlformats.org/officeDocument/2006/relationships/tags" Target="../tags/tag266.xml"/><Relationship Id="rId5" Type="http://schemas.openxmlformats.org/officeDocument/2006/relationships/tags" Target="../tags/tag239.xml"/><Relationship Id="rId15" Type="http://schemas.openxmlformats.org/officeDocument/2006/relationships/tags" Target="../tags/tag249.xml"/><Relationship Id="rId23" Type="http://schemas.openxmlformats.org/officeDocument/2006/relationships/tags" Target="../tags/tag257.xml"/><Relationship Id="rId28" Type="http://schemas.openxmlformats.org/officeDocument/2006/relationships/tags" Target="../tags/tag262.xml"/><Relationship Id="rId10" Type="http://schemas.openxmlformats.org/officeDocument/2006/relationships/tags" Target="../tags/tag244.xml"/><Relationship Id="rId19" Type="http://schemas.openxmlformats.org/officeDocument/2006/relationships/tags" Target="../tags/tag253.xml"/><Relationship Id="rId31" Type="http://schemas.openxmlformats.org/officeDocument/2006/relationships/tags" Target="../tags/tag265.xml"/><Relationship Id="rId4" Type="http://schemas.openxmlformats.org/officeDocument/2006/relationships/tags" Target="../tags/tag238.xml"/><Relationship Id="rId9" Type="http://schemas.openxmlformats.org/officeDocument/2006/relationships/tags" Target="../tags/tag243.xml"/><Relationship Id="rId14" Type="http://schemas.openxmlformats.org/officeDocument/2006/relationships/tags" Target="../tags/tag248.xml"/><Relationship Id="rId22" Type="http://schemas.openxmlformats.org/officeDocument/2006/relationships/tags" Target="../tags/tag256.xml"/><Relationship Id="rId27" Type="http://schemas.openxmlformats.org/officeDocument/2006/relationships/tags" Target="../tags/tag261.xml"/><Relationship Id="rId30" Type="http://schemas.openxmlformats.org/officeDocument/2006/relationships/tags" Target="../tags/tag264.xml"/><Relationship Id="rId8" Type="http://schemas.openxmlformats.org/officeDocument/2006/relationships/tags" Target="../tags/tag242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tags" Target="../tags/tag280.xml"/><Relationship Id="rId18" Type="http://schemas.openxmlformats.org/officeDocument/2006/relationships/tags" Target="../tags/tag285.xml"/><Relationship Id="rId26" Type="http://schemas.openxmlformats.org/officeDocument/2006/relationships/tags" Target="../tags/tag293.xml"/><Relationship Id="rId3" Type="http://schemas.openxmlformats.org/officeDocument/2006/relationships/tags" Target="../tags/tag270.xml"/><Relationship Id="rId21" Type="http://schemas.openxmlformats.org/officeDocument/2006/relationships/tags" Target="../tags/tag288.xml"/><Relationship Id="rId34" Type="http://schemas.openxmlformats.org/officeDocument/2006/relationships/tags" Target="../tags/tag301.xml"/><Relationship Id="rId7" Type="http://schemas.openxmlformats.org/officeDocument/2006/relationships/tags" Target="../tags/tag274.xml"/><Relationship Id="rId12" Type="http://schemas.openxmlformats.org/officeDocument/2006/relationships/tags" Target="../tags/tag279.xml"/><Relationship Id="rId17" Type="http://schemas.openxmlformats.org/officeDocument/2006/relationships/tags" Target="../tags/tag284.xml"/><Relationship Id="rId25" Type="http://schemas.openxmlformats.org/officeDocument/2006/relationships/tags" Target="../tags/tag292.xml"/><Relationship Id="rId33" Type="http://schemas.openxmlformats.org/officeDocument/2006/relationships/tags" Target="../tags/tag300.xml"/><Relationship Id="rId2" Type="http://schemas.openxmlformats.org/officeDocument/2006/relationships/tags" Target="../tags/tag269.xml"/><Relationship Id="rId16" Type="http://schemas.openxmlformats.org/officeDocument/2006/relationships/tags" Target="../tags/tag283.xml"/><Relationship Id="rId20" Type="http://schemas.openxmlformats.org/officeDocument/2006/relationships/tags" Target="../tags/tag287.xml"/><Relationship Id="rId29" Type="http://schemas.openxmlformats.org/officeDocument/2006/relationships/tags" Target="../tags/tag296.xml"/><Relationship Id="rId1" Type="http://schemas.openxmlformats.org/officeDocument/2006/relationships/tags" Target="../tags/tag268.xml"/><Relationship Id="rId6" Type="http://schemas.openxmlformats.org/officeDocument/2006/relationships/tags" Target="../tags/tag273.xml"/><Relationship Id="rId11" Type="http://schemas.openxmlformats.org/officeDocument/2006/relationships/tags" Target="../tags/tag278.xml"/><Relationship Id="rId24" Type="http://schemas.openxmlformats.org/officeDocument/2006/relationships/tags" Target="../tags/tag291.xml"/><Relationship Id="rId32" Type="http://schemas.openxmlformats.org/officeDocument/2006/relationships/tags" Target="../tags/tag299.xml"/><Relationship Id="rId5" Type="http://schemas.openxmlformats.org/officeDocument/2006/relationships/tags" Target="../tags/tag272.xml"/><Relationship Id="rId15" Type="http://schemas.openxmlformats.org/officeDocument/2006/relationships/tags" Target="../tags/tag282.xml"/><Relationship Id="rId23" Type="http://schemas.openxmlformats.org/officeDocument/2006/relationships/tags" Target="../tags/tag290.xml"/><Relationship Id="rId28" Type="http://schemas.openxmlformats.org/officeDocument/2006/relationships/tags" Target="../tags/tag295.xml"/><Relationship Id="rId10" Type="http://schemas.openxmlformats.org/officeDocument/2006/relationships/tags" Target="../tags/tag277.xml"/><Relationship Id="rId19" Type="http://schemas.openxmlformats.org/officeDocument/2006/relationships/tags" Target="../tags/tag286.xml"/><Relationship Id="rId31" Type="http://schemas.openxmlformats.org/officeDocument/2006/relationships/tags" Target="../tags/tag298.xml"/><Relationship Id="rId4" Type="http://schemas.openxmlformats.org/officeDocument/2006/relationships/tags" Target="../tags/tag271.xml"/><Relationship Id="rId9" Type="http://schemas.openxmlformats.org/officeDocument/2006/relationships/tags" Target="../tags/tag276.xml"/><Relationship Id="rId14" Type="http://schemas.openxmlformats.org/officeDocument/2006/relationships/tags" Target="../tags/tag281.xml"/><Relationship Id="rId22" Type="http://schemas.openxmlformats.org/officeDocument/2006/relationships/tags" Target="../tags/tag289.xml"/><Relationship Id="rId27" Type="http://schemas.openxmlformats.org/officeDocument/2006/relationships/tags" Target="../tags/tag294.xml"/><Relationship Id="rId30" Type="http://schemas.openxmlformats.org/officeDocument/2006/relationships/tags" Target="../tags/tag297.xml"/><Relationship Id="rId35" Type="http://schemas.openxmlformats.org/officeDocument/2006/relationships/slideLayout" Target="../slideLayouts/slideLayout2.xml"/><Relationship Id="rId8" Type="http://schemas.openxmlformats.org/officeDocument/2006/relationships/tags" Target="../tags/tag275.xml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tags" Target="../tags/tag314.xml"/><Relationship Id="rId18" Type="http://schemas.openxmlformats.org/officeDocument/2006/relationships/tags" Target="../tags/tag319.xml"/><Relationship Id="rId26" Type="http://schemas.openxmlformats.org/officeDocument/2006/relationships/tags" Target="../tags/tag327.xml"/><Relationship Id="rId3" Type="http://schemas.openxmlformats.org/officeDocument/2006/relationships/tags" Target="../tags/tag304.xml"/><Relationship Id="rId21" Type="http://schemas.openxmlformats.org/officeDocument/2006/relationships/tags" Target="../tags/tag322.xml"/><Relationship Id="rId34" Type="http://schemas.openxmlformats.org/officeDocument/2006/relationships/tags" Target="../tags/tag335.xml"/><Relationship Id="rId7" Type="http://schemas.openxmlformats.org/officeDocument/2006/relationships/tags" Target="../tags/tag308.xml"/><Relationship Id="rId12" Type="http://schemas.openxmlformats.org/officeDocument/2006/relationships/tags" Target="../tags/tag313.xml"/><Relationship Id="rId17" Type="http://schemas.openxmlformats.org/officeDocument/2006/relationships/tags" Target="../tags/tag318.xml"/><Relationship Id="rId25" Type="http://schemas.openxmlformats.org/officeDocument/2006/relationships/tags" Target="../tags/tag326.xml"/><Relationship Id="rId33" Type="http://schemas.openxmlformats.org/officeDocument/2006/relationships/tags" Target="../tags/tag334.xml"/><Relationship Id="rId2" Type="http://schemas.openxmlformats.org/officeDocument/2006/relationships/tags" Target="../tags/tag303.xml"/><Relationship Id="rId16" Type="http://schemas.openxmlformats.org/officeDocument/2006/relationships/tags" Target="../tags/tag317.xml"/><Relationship Id="rId20" Type="http://schemas.openxmlformats.org/officeDocument/2006/relationships/tags" Target="../tags/tag321.xml"/><Relationship Id="rId29" Type="http://schemas.openxmlformats.org/officeDocument/2006/relationships/tags" Target="../tags/tag330.xml"/><Relationship Id="rId1" Type="http://schemas.openxmlformats.org/officeDocument/2006/relationships/tags" Target="../tags/tag302.xml"/><Relationship Id="rId6" Type="http://schemas.openxmlformats.org/officeDocument/2006/relationships/tags" Target="../tags/tag307.xml"/><Relationship Id="rId11" Type="http://schemas.openxmlformats.org/officeDocument/2006/relationships/tags" Target="../tags/tag312.xml"/><Relationship Id="rId24" Type="http://schemas.openxmlformats.org/officeDocument/2006/relationships/tags" Target="../tags/tag325.xml"/><Relationship Id="rId32" Type="http://schemas.openxmlformats.org/officeDocument/2006/relationships/tags" Target="../tags/tag333.xml"/><Relationship Id="rId5" Type="http://schemas.openxmlformats.org/officeDocument/2006/relationships/tags" Target="../tags/tag306.xml"/><Relationship Id="rId15" Type="http://schemas.openxmlformats.org/officeDocument/2006/relationships/tags" Target="../tags/tag316.xml"/><Relationship Id="rId23" Type="http://schemas.openxmlformats.org/officeDocument/2006/relationships/tags" Target="../tags/tag324.xml"/><Relationship Id="rId28" Type="http://schemas.openxmlformats.org/officeDocument/2006/relationships/tags" Target="../tags/tag329.xml"/><Relationship Id="rId36" Type="http://schemas.openxmlformats.org/officeDocument/2006/relationships/slideLayout" Target="../slideLayouts/slideLayout2.xml"/><Relationship Id="rId10" Type="http://schemas.openxmlformats.org/officeDocument/2006/relationships/tags" Target="../tags/tag311.xml"/><Relationship Id="rId19" Type="http://schemas.openxmlformats.org/officeDocument/2006/relationships/tags" Target="../tags/tag320.xml"/><Relationship Id="rId31" Type="http://schemas.openxmlformats.org/officeDocument/2006/relationships/tags" Target="../tags/tag332.xml"/><Relationship Id="rId4" Type="http://schemas.openxmlformats.org/officeDocument/2006/relationships/tags" Target="../tags/tag305.xml"/><Relationship Id="rId9" Type="http://schemas.openxmlformats.org/officeDocument/2006/relationships/tags" Target="../tags/tag310.xml"/><Relationship Id="rId14" Type="http://schemas.openxmlformats.org/officeDocument/2006/relationships/tags" Target="../tags/tag315.xml"/><Relationship Id="rId22" Type="http://schemas.openxmlformats.org/officeDocument/2006/relationships/tags" Target="../tags/tag323.xml"/><Relationship Id="rId27" Type="http://schemas.openxmlformats.org/officeDocument/2006/relationships/tags" Target="../tags/tag328.xml"/><Relationship Id="rId30" Type="http://schemas.openxmlformats.org/officeDocument/2006/relationships/tags" Target="../tags/tag331.xml"/><Relationship Id="rId35" Type="http://schemas.openxmlformats.org/officeDocument/2006/relationships/tags" Target="../tags/tag336.xml"/><Relationship Id="rId8" Type="http://schemas.openxmlformats.org/officeDocument/2006/relationships/tags" Target="../tags/tag309.xml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tags" Target="../tags/tag349.xml"/><Relationship Id="rId18" Type="http://schemas.openxmlformats.org/officeDocument/2006/relationships/tags" Target="../tags/tag354.xml"/><Relationship Id="rId26" Type="http://schemas.openxmlformats.org/officeDocument/2006/relationships/tags" Target="../tags/tag362.xml"/><Relationship Id="rId3" Type="http://schemas.openxmlformats.org/officeDocument/2006/relationships/tags" Target="../tags/tag339.xml"/><Relationship Id="rId21" Type="http://schemas.openxmlformats.org/officeDocument/2006/relationships/tags" Target="../tags/tag357.xml"/><Relationship Id="rId34" Type="http://schemas.openxmlformats.org/officeDocument/2006/relationships/tags" Target="../tags/tag370.xml"/><Relationship Id="rId7" Type="http://schemas.openxmlformats.org/officeDocument/2006/relationships/tags" Target="../tags/tag343.xml"/><Relationship Id="rId12" Type="http://schemas.openxmlformats.org/officeDocument/2006/relationships/tags" Target="../tags/tag348.xml"/><Relationship Id="rId17" Type="http://schemas.openxmlformats.org/officeDocument/2006/relationships/tags" Target="../tags/tag353.xml"/><Relationship Id="rId25" Type="http://schemas.openxmlformats.org/officeDocument/2006/relationships/tags" Target="../tags/tag361.xml"/><Relationship Id="rId33" Type="http://schemas.openxmlformats.org/officeDocument/2006/relationships/tags" Target="../tags/tag369.xml"/><Relationship Id="rId2" Type="http://schemas.openxmlformats.org/officeDocument/2006/relationships/tags" Target="../tags/tag338.xml"/><Relationship Id="rId16" Type="http://schemas.openxmlformats.org/officeDocument/2006/relationships/tags" Target="../tags/tag352.xml"/><Relationship Id="rId20" Type="http://schemas.openxmlformats.org/officeDocument/2006/relationships/tags" Target="../tags/tag356.xml"/><Relationship Id="rId29" Type="http://schemas.openxmlformats.org/officeDocument/2006/relationships/tags" Target="../tags/tag365.xml"/><Relationship Id="rId1" Type="http://schemas.openxmlformats.org/officeDocument/2006/relationships/tags" Target="../tags/tag337.xml"/><Relationship Id="rId6" Type="http://schemas.openxmlformats.org/officeDocument/2006/relationships/tags" Target="../tags/tag342.xml"/><Relationship Id="rId11" Type="http://schemas.openxmlformats.org/officeDocument/2006/relationships/tags" Target="../tags/tag347.xml"/><Relationship Id="rId24" Type="http://schemas.openxmlformats.org/officeDocument/2006/relationships/tags" Target="../tags/tag360.xml"/><Relationship Id="rId32" Type="http://schemas.openxmlformats.org/officeDocument/2006/relationships/tags" Target="../tags/tag368.xml"/><Relationship Id="rId5" Type="http://schemas.openxmlformats.org/officeDocument/2006/relationships/tags" Target="../tags/tag341.xml"/><Relationship Id="rId15" Type="http://schemas.openxmlformats.org/officeDocument/2006/relationships/tags" Target="../tags/tag351.xml"/><Relationship Id="rId23" Type="http://schemas.openxmlformats.org/officeDocument/2006/relationships/tags" Target="../tags/tag359.xml"/><Relationship Id="rId28" Type="http://schemas.openxmlformats.org/officeDocument/2006/relationships/tags" Target="../tags/tag364.xml"/><Relationship Id="rId36" Type="http://schemas.openxmlformats.org/officeDocument/2006/relationships/slideLayout" Target="../slideLayouts/slideLayout2.xml"/><Relationship Id="rId10" Type="http://schemas.openxmlformats.org/officeDocument/2006/relationships/tags" Target="../tags/tag346.xml"/><Relationship Id="rId19" Type="http://schemas.openxmlformats.org/officeDocument/2006/relationships/tags" Target="../tags/tag355.xml"/><Relationship Id="rId31" Type="http://schemas.openxmlformats.org/officeDocument/2006/relationships/tags" Target="../tags/tag367.xml"/><Relationship Id="rId4" Type="http://schemas.openxmlformats.org/officeDocument/2006/relationships/tags" Target="../tags/tag340.xml"/><Relationship Id="rId9" Type="http://schemas.openxmlformats.org/officeDocument/2006/relationships/tags" Target="../tags/tag345.xml"/><Relationship Id="rId14" Type="http://schemas.openxmlformats.org/officeDocument/2006/relationships/tags" Target="../tags/tag350.xml"/><Relationship Id="rId22" Type="http://schemas.openxmlformats.org/officeDocument/2006/relationships/tags" Target="../tags/tag358.xml"/><Relationship Id="rId27" Type="http://schemas.openxmlformats.org/officeDocument/2006/relationships/tags" Target="../tags/tag363.xml"/><Relationship Id="rId30" Type="http://schemas.openxmlformats.org/officeDocument/2006/relationships/tags" Target="../tags/tag366.xml"/><Relationship Id="rId35" Type="http://schemas.openxmlformats.org/officeDocument/2006/relationships/tags" Target="../tags/tag371.xml"/><Relationship Id="rId8" Type="http://schemas.openxmlformats.org/officeDocument/2006/relationships/tags" Target="../tags/tag34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" Type="http://schemas.openxmlformats.org/officeDocument/2006/relationships/tags" Target="../tags/tag372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tags" Target="../tags/tag378.xml"/><Relationship Id="rId7" Type="http://schemas.openxmlformats.org/officeDocument/2006/relationships/chart" Target="../charts/chart1.xml"/><Relationship Id="rId2" Type="http://schemas.openxmlformats.org/officeDocument/2006/relationships/tags" Target="../tags/tag377.xml"/><Relationship Id="rId1" Type="http://schemas.openxmlformats.org/officeDocument/2006/relationships/tags" Target="../tags/tag37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0.xml"/><Relationship Id="rId4" Type="http://schemas.openxmlformats.org/officeDocument/2006/relationships/tags" Target="../tags/tag379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tags" Target="../tags/tag388.xml"/><Relationship Id="rId3" Type="http://schemas.openxmlformats.org/officeDocument/2006/relationships/tags" Target="../tags/tag383.xml"/><Relationship Id="rId7" Type="http://schemas.openxmlformats.org/officeDocument/2006/relationships/tags" Target="../tags/tag387.xml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tags" Target="../tags/tag386.xml"/><Relationship Id="rId11" Type="http://schemas.openxmlformats.org/officeDocument/2006/relationships/chart" Target="../charts/chart2.xml"/><Relationship Id="rId5" Type="http://schemas.openxmlformats.org/officeDocument/2006/relationships/tags" Target="../tags/tag385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384.xml"/><Relationship Id="rId9" Type="http://schemas.openxmlformats.org/officeDocument/2006/relationships/tags" Target="../tags/tag38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video" Target="../media/media3.mp4"/><Relationship Id="rId13" Type="http://schemas.openxmlformats.org/officeDocument/2006/relationships/image" Target="../media/image23.png"/><Relationship Id="rId3" Type="http://schemas.openxmlformats.org/officeDocument/2006/relationships/tags" Target="../tags/tag394.xml"/><Relationship Id="rId7" Type="http://schemas.microsoft.com/office/2007/relationships/media" Target="../media/media3.mp4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93.xml"/><Relationship Id="rId1" Type="http://schemas.openxmlformats.org/officeDocument/2006/relationships/tags" Target="../tags/tag392.xml"/><Relationship Id="rId6" Type="http://schemas.openxmlformats.org/officeDocument/2006/relationships/tags" Target="../tags/tag395.xml"/><Relationship Id="rId11" Type="http://schemas.openxmlformats.org/officeDocument/2006/relationships/tags" Target="../tags/tag398.xml"/><Relationship Id="rId5" Type="http://schemas.openxmlformats.org/officeDocument/2006/relationships/video" Target="../media/media2.mp4"/><Relationship Id="rId10" Type="http://schemas.openxmlformats.org/officeDocument/2006/relationships/tags" Target="../tags/tag397.xml"/><Relationship Id="rId4" Type="http://schemas.microsoft.com/office/2007/relationships/media" Target="../media/media2.mp4"/><Relationship Id="rId9" Type="http://schemas.openxmlformats.org/officeDocument/2006/relationships/tags" Target="../tags/tag396.xml"/><Relationship Id="rId1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nd.edu/courses/82217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1.xml"/><Relationship Id="rId4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zybooks.com/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2.xml"/><Relationship Id="rId5" Type="http://schemas.openxmlformats.org/officeDocument/2006/relationships/hyperlink" Target="https://www.linkedin.com/in/gregariousmatt/" TargetMode="External"/><Relationship Id="rId4" Type="http://schemas.openxmlformats.org/officeDocument/2006/relationships/hyperlink" Target="https://app.slack.com/client/T0HJVP8MS/C06DND1TLBY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cgamer.com/age-of-empires-developer-confirms-the-game-is-mostly-written-in-low-level-assembly-code-because-we-could-scroll-the-screen-and-fill-it-with-sprites-as-fast-or-faster-than-competitors-like-starcraft-even-though-we-had-twice-as-many-pixels/?utm_campaign=socialflow&amp;utm_source=facebook.com&amp;utm_medium=social" TargetMode="External"/><Relationship Id="rId3" Type="http://schemas.openxmlformats.org/officeDocument/2006/relationships/tags" Target="../tags/tag11.xml"/><Relationship Id="rId7" Type="http://schemas.openxmlformats.org/officeDocument/2006/relationships/image" Target="../media/image11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.xml"/><Relationship Id="rId4" Type="http://schemas.openxmlformats.org/officeDocument/2006/relationships/tags" Target="../tags/tag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ref=%22https:/fsapartners.ed.gov/sites/default/files/attachments/dpcletters/GEN1106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5" Type="http://schemas.openxmlformats.org/officeDocument/2006/relationships/hyperlink" Target="https://www.instagram.com/p/CQPMA4qAMht/" TargetMode="Externa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gram.com/p/CQPMA4qAMht/" TargetMode="External"/><Relationship Id="rId3" Type="http://schemas.openxmlformats.org/officeDocument/2006/relationships/tags" Target="../tags/tag422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421.xml"/><Relationship Id="rId1" Type="http://schemas.openxmlformats.org/officeDocument/2006/relationships/tags" Target="../tags/tag420.xml"/><Relationship Id="rId6" Type="http://schemas.openxmlformats.org/officeDocument/2006/relationships/tags" Target="../tags/tag423.xml"/><Relationship Id="rId5" Type="http://schemas.openxmlformats.org/officeDocument/2006/relationships/video" Target="../media/media4.mp4"/><Relationship Id="rId4" Type="http://schemas.microsoft.com/office/2007/relationships/media" Target="../media/media4.mp4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hyperlink" Target="https://www.pcgamer.com/age-of-empires-developer-confirms-the-game-is-mostly-written-in-low-level-assembly-code-because-we-could-scroll-the-screen-and-fill-it-with-sprites-as-fast-or-faster-than-competitors-like-starcraft-even-though-we-had-twice-as-many-pixels/?utm_campaign=socialflow&amp;utm_source=facebook.com&amp;utm_medium=social" TargetMode="Externa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12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AutoGenerated: 483">
    <p:bg>
      <p:bgPr>
        <a:blipFill dpi="0" rotWithShape="1">
          <a:blip r:embed="rId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353192"/>
            <a:ext cx="12192000" cy="2679031"/>
          </a:xfrm>
        </p:spPr>
        <p:txBody>
          <a:bodyPr>
            <a:noAutofit/>
            <a:scene3d>
              <a:camera prst="obliqueBottomRight"/>
              <a:lightRig rig="threePt" dir="t"/>
            </a:scene3d>
            <a:sp3d extrusionH="57150">
              <a:bevelT w="57150" h="38100" prst="artDeco"/>
              <a:bevelB w="57150" h="38100" prst="artDeco"/>
            </a:sp3d>
          </a:bodyPr>
          <a:lstStyle/>
          <a:p>
            <a:r>
              <a:rPr lang="en-US" u="none" dirty="0">
                <a:ln>
                  <a:noFill/>
                </a:ln>
                <a:effectLst>
                  <a:glow rad="101600">
                    <a:srgbClr val="0C2340">
                      <a:alpha val="40000"/>
                    </a:srgbClr>
                  </a:glow>
                  <a:outerShdw blurRad="50800" dist="38100" algn="l" rotWithShape="0">
                    <a:srgbClr val="0C2340"/>
                  </a:outerShdw>
                </a:effectLst>
              </a:rPr>
              <a:t>Lecture 00 – Introduction to Computer Architecture</a:t>
            </a:r>
            <a:br>
              <a:rPr lang="en-US" u="none" dirty="0">
                <a:ln>
                  <a:noFill/>
                </a:ln>
                <a:effectLst>
                  <a:glow rad="101600">
                    <a:srgbClr val="0C2340">
                      <a:alpha val="40000"/>
                    </a:srgbClr>
                  </a:glow>
                  <a:outerShdw blurRad="50800" dist="38100" algn="l" rotWithShape="0">
                    <a:srgbClr val="0C2340"/>
                  </a:outerShdw>
                </a:effectLst>
              </a:rPr>
            </a:br>
            <a:endParaRPr lang="en-US" u="none" dirty="0">
              <a:ln>
                <a:noFill/>
              </a:ln>
              <a:effectLst>
                <a:glow rad="101600">
                  <a:srgbClr val="0C2340">
                    <a:alpha val="40000"/>
                  </a:srgbClr>
                </a:glow>
                <a:outerShdw blurRad="50800" dist="38100" algn="l" rotWithShape="0">
                  <a:srgbClr val="0C2340"/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1/16/2024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4182647"/>
            <a:ext cx="12191999" cy="2023279"/>
          </a:xfrm>
        </p:spPr>
        <p:txBody>
          <a:bodyPr>
            <a:normAutofit/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Dr. Matthew Morrison</a:t>
            </a:r>
          </a:p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Assistant Teaching Professor</a:t>
            </a:r>
          </a:p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University of Notre Dame </a:t>
            </a:r>
          </a:p>
          <a:p>
            <a:fld id="{14E0B013-D61D-45FA-8931-C60F99943D32}" type="datetime4">
              <a:rPr lang="en-US" sz="2800" smtClean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January 16, 2024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000" y="127000"/>
            <a:ext cx="127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</a:rPr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83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100-B16B-47BE-A59D-D094D15A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Abstractions in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BC49E-4281-4FDC-B3CB-33953A6D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C06F26-A017-4CC3-9413-2AD2F2641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37"/>
            <a:ext cx="5934975" cy="296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ckers attack Casino’s smart thermometer to obtain sensitive data">
            <a:extLst>
              <a:ext uri="{FF2B5EF4-FFF2-40B4-BE49-F238E27FC236}">
                <a16:creationId xmlns:a16="http://schemas.microsoft.com/office/drawing/2014/main" id="{7780F8C2-D671-48FD-A64A-52D641A2D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01" y="2363637"/>
            <a:ext cx="6254551" cy="296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96279-B3AE-4B5B-B7E7-8023FE4DC961}"/>
              </a:ext>
            </a:extLst>
          </p:cNvPr>
          <p:cNvSpPr txBox="1"/>
          <p:nvPr/>
        </p:nvSpPr>
        <p:spPr>
          <a:xfrm>
            <a:off x="2514601" y="6345643"/>
            <a:ext cx="684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Inter"/>
                <a:hlinkClick r:id="rId5"/>
              </a:rPr>
              <a:t>Hackers attack Casino’s fish tank thermometer to obtain sensitive data</a:t>
            </a:r>
            <a:endParaRPr lang="en-US" b="1" i="0" dirty="0">
              <a:solidFill>
                <a:schemeClr val="bg1"/>
              </a:solidFill>
              <a:effectLst/>
              <a:latin typeface="Inter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566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4510-2FF7-794A-99F7-1A125E2F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course: Computer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9B6E-3718-F29D-A8E7-7B307EA47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hlinkClick r:id="rId3"/>
              </a:rPr>
              <a:t>Spectre</a:t>
            </a:r>
            <a:r>
              <a:rPr lang="en-US" sz="3200" dirty="0">
                <a:hlinkClick r:id="rId3"/>
              </a:rPr>
              <a:t>, Meltdown</a:t>
            </a:r>
            <a:endParaRPr lang="en-US" sz="3200" dirty="0"/>
          </a:p>
          <a:p>
            <a:pPr lvl="1"/>
            <a:r>
              <a:rPr lang="en-US" sz="2667" dirty="0">
                <a:hlinkClick r:id="rId4"/>
              </a:rPr>
              <a:t>Likely tens of billions of dollars impact</a:t>
            </a:r>
            <a:endParaRPr lang="en-US" sz="2667" dirty="0"/>
          </a:p>
          <a:p>
            <a:r>
              <a:rPr lang="en-US" sz="3200" dirty="0">
                <a:hlinkClick r:id="rId5"/>
              </a:rPr>
              <a:t>Stealing Intel encryption keys</a:t>
            </a:r>
            <a:endParaRPr lang="en-US" sz="3200" dirty="0"/>
          </a:p>
          <a:p>
            <a:r>
              <a:rPr lang="en-US" sz="3200" dirty="0">
                <a:hlinkClick r:id="rId6"/>
              </a:rPr>
              <a:t>Unlocking features in Tesla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7"/>
              </a:rPr>
              <a:t>Prof. Morrison’s Patent</a:t>
            </a:r>
            <a:endParaRPr lang="en-US" sz="2800" dirty="0"/>
          </a:p>
          <a:p>
            <a:endParaRPr 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764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D7C1-3E0D-6C41-9721-E68E8EED927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Why this course: Custom Silicon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E2849-C13C-A144-B022-94A3F6BCEB13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8940800" y="6462184"/>
            <a:ext cx="2844800" cy="24341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333" kern="1200">
                <a:solidFill>
                  <a:srgbClr val="898989"/>
                </a:solidFill>
                <a:latin typeface="GalaxiePolaris-Book" pitchFamily="2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/>
              <a:t>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6A96A-1FFA-DD48-9A02-3EE56CC7E0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9"/>
          <a:srcRect b="67350"/>
          <a:stretch/>
        </p:blipFill>
        <p:spPr>
          <a:xfrm>
            <a:off x="111690" y="1291262"/>
            <a:ext cx="5043471" cy="16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8AD42-FFC9-AE3C-89F9-A28C4C1B0B2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4904" y="5001504"/>
            <a:ext cx="9967824" cy="16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8B7209-D9D3-D347-0905-50DF6589AB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56268" y="1216281"/>
            <a:ext cx="6835732" cy="36655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5651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D7C1-3E0D-6C41-9721-E68E8EED927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Why this course: Custom Silicon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E2849-C13C-A144-B022-94A3F6BCEB13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8940800" y="6462184"/>
            <a:ext cx="2844800" cy="24341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333" kern="1200">
                <a:solidFill>
                  <a:srgbClr val="898989"/>
                </a:solidFill>
                <a:latin typeface="GalaxiePolaris-Book" pitchFamily="2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/>
              <a:t>11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72C715-3579-696C-7957-D67DC941984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38200" y="1641141"/>
            <a:ext cx="10790855" cy="4610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213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D7C1-3E0D-6C41-9721-E68E8EED927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Why this course: Custom Silicon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E2849-C13C-A144-B022-94A3F6BCEB13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8940800" y="6462184"/>
            <a:ext cx="2844800" cy="24341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333" kern="1200">
                <a:solidFill>
                  <a:srgbClr val="898989"/>
                </a:solidFill>
                <a:latin typeface="GalaxiePolaris-Book" pitchFamily="2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/>
              <a:t>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652D5-94EE-D8E4-A1B9-1E19B31A866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22125" y="1291262"/>
            <a:ext cx="7772400" cy="53247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448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D7C1-3E0D-6C41-9721-E68E8EED9274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Why this course: Custom Silicon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E2849-C13C-A144-B022-94A3F6BCEB13}"/>
              </a:ext>
            </a:extLst>
          </p:cNvPr>
          <p:cNvSpPr>
            <a:spLocks noGrp="1"/>
          </p:cNvSpPr>
          <p:nvPr>
            <p:ph type="sldNum" sz="quarter" idx="10"/>
            <p:custDataLst>
              <p:tags r:id="rId3"/>
            </p:custDataLst>
          </p:nvPr>
        </p:nvSpPr>
        <p:spPr>
          <a:xfrm>
            <a:off x="8940800" y="6462184"/>
            <a:ext cx="2844800" cy="24341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333" kern="1200">
                <a:solidFill>
                  <a:srgbClr val="898989"/>
                </a:solidFill>
                <a:latin typeface="GalaxiePolaris-Book" pitchFamily="2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r>
              <a:rPr lang="en-US"/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FF8CBC-7B88-4576-8895-60E48F36F79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36513" y="1342842"/>
            <a:ext cx="6994228" cy="50594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5484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5119-4BD8-47DB-90F7-58CB56F3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C…</a:t>
            </a:r>
          </a:p>
        </p:txBody>
      </p:sp>
      <p:pic>
        <p:nvPicPr>
          <p:cNvPr id="4" name="Snapinsta.app_video_FB440ABDB7B40C228BBA74251588DAB5_video_dashinit">
            <a:hlinkClick r:id="" action="ppaction://media"/>
            <a:extLst>
              <a:ext uri="{FF2B5EF4-FFF2-40B4-BE49-F238E27FC236}">
                <a16:creationId xmlns:a16="http://schemas.microsoft.com/office/drawing/2014/main" id="{64637473-1834-41DF-B649-1955B5CA36A5}"/>
              </a:ext>
            </a:extLst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4472" y="521611"/>
            <a:ext cx="3262147" cy="5798668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8842591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C4E6-4BE6-4F12-978A-9EF6DFEE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2A531-5550-49FB-8EBC-05C4A4303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current opinions on this course?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do you </a:t>
            </a:r>
            <a:r>
              <a:rPr lang="en-US" i="1" dirty="0"/>
              <a:t>think</a:t>
            </a:r>
            <a:r>
              <a:rPr lang="en-US" dirty="0"/>
              <a:t> you are required to take this class?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put all these thoughts on the board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110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Story Time: Intel interview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1130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FFFF"/>
                </a:solidFill>
              </a:rPr>
              <a:t>Computer Architecture</a:t>
            </a:r>
          </a:p>
          <a:p>
            <a:pPr lvl="1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System attributes of a computer that contribute to its logical execution and are </a:t>
            </a:r>
            <a:r>
              <a:rPr lang="en-US" b="1" u="sng" dirty="0">
                <a:solidFill>
                  <a:schemeClr val="bg1">
                    <a:alpha val="0"/>
                  </a:schemeClr>
                </a:solidFill>
              </a:rPr>
              <a:t>visible</a:t>
            </a: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 to the programmer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Instruction set</a:t>
            </a:r>
            <a:endParaRPr lang="en-US" sz="1600" dirty="0">
              <a:solidFill>
                <a:schemeClr val="bg1">
                  <a:alpha val="0"/>
                </a:schemeClr>
              </a:solidFill>
              <a:effectLst/>
            </a:endParaRP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Data representation</a:t>
            </a:r>
            <a:endParaRPr lang="en-US" sz="1600" dirty="0">
              <a:solidFill>
                <a:schemeClr val="bg1">
                  <a:alpha val="0"/>
                </a:schemeClr>
              </a:solidFill>
              <a:effectLst/>
            </a:endParaRP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I/O mechanisms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Memory addressing</a:t>
            </a:r>
            <a:endParaRPr lang="en-US" sz="1600" dirty="0">
              <a:solidFill>
                <a:schemeClr val="bg1">
                  <a:alpha val="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5428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C672-C446-487E-A919-483AFCC8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Introductory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0DE30-F92B-4B06-8291-BB910A43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compare the run time of a while loop counting to 1,000,000,000</a:t>
            </a:r>
          </a:p>
          <a:p>
            <a:pPr lvl="1"/>
            <a:r>
              <a:rPr lang="en-US" dirty="0"/>
              <a:t>C vs Python</a:t>
            </a:r>
          </a:p>
          <a:p>
            <a:r>
              <a:rPr lang="en-US" dirty="0"/>
              <a:t>What do you think will happen?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182E8-EECC-426F-8FA5-EDECE88BDB7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F1F1F"/>
              </a:clrFrom>
              <a:clrTo>
                <a:srgbClr val="1F1F1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8170" y="3599455"/>
            <a:ext cx="3223943" cy="3040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2EB04-207A-44C7-B1DC-E4FDF06797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1F1F1F"/>
              </a:clrFrom>
              <a:clrTo>
                <a:srgbClr val="1F1F1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107" y="4310228"/>
            <a:ext cx="2863072" cy="17220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0999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FFFF"/>
                </a:solidFill>
              </a:rPr>
              <a:t>Computer Architecture</a:t>
            </a:r>
          </a:p>
          <a:p>
            <a:pPr lvl="1"/>
            <a:r>
              <a:rPr lang="en-US" dirty="0"/>
              <a:t>System attributes of a computer that contribute to its logical execution and are </a:t>
            </a:r>
            <a:r>
              <a:rPr lang="en-US" b="1" u="sng" dirty="0"/>
              <a:t>visible</a:t>
            </a:r>
            <a:r>
              <a:rPr lang="en-US" dirty="0"/>
              <a:t> to the programmer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Instruction set</a:t>
            </a:r>
            <a:endParaRPr lang="en-US" sz="1600" dirty="0">
              <a:solidFill>
                <a:schemeClr val="bg1">
                  <a:alpha val="0"/>
                </a:schemeClr>
              </a:solidFill>
              <a:effectLst/>
            </a:endParaRP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Data representation</a:t>
            </a:r>
            <a:endParaRPr lang="en-US" sz="1600" dirty="0">
              <a:solidFill>
                <a:schemeClr val="bg1">
                  <a:alpha val="0"/>
                </a:schemeClr>
              </a:solidFill>
              <a:effectLst/>
            </a:endParaRP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I/O mechanisms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Memory addressing</a:t>
            </a:r>
            <a:endParaRPr lang="en-US" sz="1600" dirty="0">
              <a:solidFill>
                <a:schemeClr val="bg1">
                  <a:alpha val="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0603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FFFF"/>
                </a:solidFill>
              </a:rPr>
              <a:t>Computer Architecture</a:t>
            </a:r>
          </a:p>
          <a:p>
            <a:pPr lvl="1"/>
            <a:r>
              <a:rPr lang="en-US" dirty="0"/>
              <a:t>System attributes of a computer that contribute to its logical execution and are </a:t>
            </a:r>
            <a:r>
              <a:rPr lang="en-US" b="1" u="sng" dirty="0"/>
              <a:t>visible</a:t>
            </a:r>
            <a:r>
              <a:rPr lang="en-US" dirty="0"/>
              <a:t> to the programmer</a:t>
            </a:r>
          </a:p>
          <a:p>
            <a:pPr lvl="2"/>
            <a:r>
              <a:rPr lang="en-US" dirty="0">
                <a:effectLst/>
              </a:rPr>
              <a:t>Instruction set</a:t>
            </a:r>
            <a:endParaRPr lang="en-US" sz="1600" dirty="0">
              <a:effectLst/>
            </a:endParaRP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Data representation</a:t>
            </a:r>
            <a:endParaRPr lang="en-US" sz="1600" dirty="0">
              <a:solidFill>
                <a:schemeClr val="bg1">
                  <a:alpha val="0"/>
                </a:schemeClr>
              </a:solidFill>
              <a:effectLst/>
            </a:endParaRP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I/O mechanisms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Memory addressing</a:t>
            </a:r>
            <a:endParaRPr lang="en-US" sz="1600" dirty="0">
              <a:solidFill>
                <a:schemeClr val="bg1">
                  <a:alpha val="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9818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FFFF"/>
                </a:solidFill>
              </a:rPr>
              <a:t>Computer Architecture</a:t>
            </a:r>
          </a:p>
          <a:p>
            <a:pPr lvl="1"/>
            <a:r>
              <a:rPr lang="en-US" dirty="0"/>
              <a:t>System attributes of a computer that contribute to its logical execution and are </a:t>
            </a:r>
            <a:r>
              <a:rPr lang="en-US" b="1" u="sng" dirty="0"/>
              <a:t>visible</a:t>
            </a:r>
            <a:r>
              <a:rPr lang="en-US" dirty="0"/>
              <a:t> to the programmer</a:t>
            </a:r>
          </a:p>
          <a:p>
            <a:pPr lvl="2"/>
            <a:r>
              <a:rPr lang="en-US" dirty="0">
                <a:effectLst/>
              </a:rPr>
              <a:t>Instruction set</a:t>
            </a:r>
            <a:endParaRPr lang="en-US" sz="1600" dirty="0">
              <a:effectLst/>
            </a:endParaRPr>
          </a:p>
          <a:p>
            <a:pPr lvl="2"/>
            <a:r>
              <a:rPr lang="en-US" dirty="0">
                <a:effectLst/>
              </a:rPr>
              <a:t>Data representation</a:t>
            </a:r>
            <a:endParaRPr lang="en-US" sz="1600" dirty="0">
              <a:effectLst/>
            </a:endParaRP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I/O mechanisms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Memory addressing</a:t>
            </a:r>
            <a:endParaRPr lang="en-US" sz="1600" dirty="0">
              <a:solidFill>
                <a:schemeClr val="bg1">
                  <a:alpha val="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674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FFFF"/>
                </a:solidFill>
              </a:rPr>
              <a:t>Computer Architecture</a:t>
            </a:r>
          </a:p>
          <a:p>
            <a:pPr lvl="1"/>
            <a:r>
              <a:rPr lang="en-US" dirty="0"/>
              <a:t>System attributes of a computer that contribute to its logical execution and are </a:t>
            </a:r>
            <a:r>
              <a:rPr lang="en-US" b="1" u="sng" dirty="0"/>
              <a:t>visible</a:t>
            </a:r>
            <a:r>
              <a:rPr lang="en-US" dirty="0"/>
              <a:t> to the programmer</a:t>
            </a:r>
          </a:p>
          <a:p>
            <a:pPr lvl="2"/>
            <a:r>
              <a:rPr lang="en-US" dirty="0">
                <a:effectLst/>
              </a:rPr>
              <a:t>Instruction set</a:t>
            </a:r>
            <a:endParaRPr lang="en-US" sz="1600" dirty="0">
              <a:effectLst/>
            </a:endParaRPr>
          </a:p>
          <a:p>
            <a:pPr lvl="2"/>
            <a:r>
              <a:rPr lang="en-US" dirty="0">
                <a:effectLst/>
              </a:rPr>
              <a:t>Data representation</a:t>
            </a:r>
            <a:endParaRPr lang="en-US" sz="1600" dirty="0">
              <a:effectLst/>
            </a:endParaRPr>
          </a:p>
          <a:p>
            <a:pPr lvl="2"/>
            <a:r>
              <a:rPr lang="en-US" dirty="0">
                <a:effectLst/>
              </a:rPr>
              <a:t>I/O mechanisms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Memory addressing</a:t>
            </a:r>
            <a:endParaRPr lang="en-US" sz="1600" dirty="0">
              <a:solidFill>
                <a:schemeClr val="bg1">
                  <a:alpha val="0"/>
                </a:schemeClr>
              </a:solidFill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5325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FFFF"/>
                </a:solidFill>
              </a:rPr>
              <a:t>Computer Architecture</a:t>
            </a:r>
          </a:p>
          <a:p>
            <a:pPr lvl="1"/>
            <a:r>
              <a:rPr lang="en-US" dirty="0"/>
              <a:t>System attributes of a computer that contribute to its logical execution and are </a:t>
            </a:r>
            <a:r>
              <a:rPr lang="en-US" b="1" u="sng" dirty="0"/>
              <a:t>visible</a:t>
            </a:r>
            <a:r>
              <a:rPr lang="en-US" dirty="0"/>
              <a:t> to the programmer</a:t>
            </a:r>
          </a:p>
          <a:p>
            <a:pPr lvl="2"/>
            <a:r>
              <a:rPr lang="en-US" dirty="0">
                <a:effectLst/>
              </a:rPr>
              <a:t>Instruction set</a:t>
            </a:r>
            <a:endParaRPr lang="en-US" sz="1600" dirty="0">
              <a:effectLst/>
            </a:endParaRPr>
          </a:p>
          <a:p>
            <a:pPr lvl="2"/>
            <a:r>
              <a:rPr lang="en-US" dirty="0">
                <a:effectLst/>
              </a:rPr>
              <a:t>Data representation</a:t>
            </a:r>
            <a:endParaRPr lang="en-US" sz="1600" dirty="0">
              <a:effectLst/>
            </a:endParaRPr>
          </a:p>
          <a:p>
            <a:pPr lvl="2"/>
            <a:r>
              <a:rPr lang="en-US" dirty="0">
                <a:effectLst/>
              </a:rPr>
              <a:t>I/O mechanisms</a:t>
            </a:r>
          </a:p>
          <a:p>
            <a:pPr lvl="2"/>
            <a:r>
              <a:rPr lang="en-US" dirty="0">
                <a:effectLst/>
              </a:rPr>
              <a:t>Memory addressing</a:t>
            </a:r>
            <a:endParaRPr lang="en-US" sz="1600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6225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Computer Organization</a:t>
            </a:r>
          </a:p>
          <a:p>
            <a:pPr lvl="1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Physical details of a computer that are </a:t>
            </a:r>
            <a:r>
              <a:rPr lang="en-US" b="1" u="sng" dirty="0">
                <a:solidFill>
                  <a:schemeClr val="bg1">
                    <a:alpha val="0"/>
                  </a:schemeClr>
                </a:solidFill>
              </a:rPr>
              <a:t>transparent</a:t>
            </a: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 to the programmer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Hardware implementation of an instruction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Control signals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Memory technology (cache, virtual)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ALU/CPU/CU designs</a:t>
            </a:r>
          </a:p>
          <a:p>
            <a:pPr lvl="1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Transparent - a computing process or interface functioning without the user being aware of its presence</a:t>
            </a:r>
          </a:p>
          <a:p>
            <a:pPr lvl="1">
              <a:buSzPts val="100"/>
            </a:pPr>
            <a:r>
              <a:rPr lang="en-US" i="1" dirty="0">
                <a:solidFill>
                  <a:schemeClr val="bg1">
                    <a:alpha val="0"/>
                  </a:schemeClr>
                </a:solidFill>
                <a:effectLst/>
              </a:rPr>
              <a:t>Not Invisible</a:t>
            </a:r>
            <a:endParaRPr lang="en-US" i="1" dirty="0">
              <a:solidFill>
                <a:schemeClr val="bg1">
                  <a:alpha val="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3207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Computer Organization</a:t>
            </a:r>
          </a:p>
          <a:p>
            <a:pPr lvl="1"/>
            <a:r>
              <a:rPr lang="en-US" dirty="0"/>
              <a:t>Physical details of a computer that are </a:t>
            </a:r>
            <a:r>
              <a:rPr lang="en-US" b="1" u="sng" dirty="0"/>
              <a:t>transparent</a:t>
            </a:r>
            <a:r>
              <a:rPr lang="en-US" dirty="0"/>
              <a:t> to the programmer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Hardware implementation of an instruction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Control signals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Memory technology (cache, virtual)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ALU/CPU/CU designs</a:t>
            </a:r>
          </a:p>
          <a:p>
            <a:pPr lvl="1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Transparent - a computing process or interface functioning without the user being aware of its presence</a:t>
            </a:r>
          </a:p>
          <a:p>
            <a:pPr lvl="1">
              <a:buSzPts val="100"/>
            </a:pPr>
            <a:r>
              <a:rPr lang="en-US" i="1" dirty="0">
                <a:solidFill>
                  <a:schemeClr val="bg1">
                    <a:alpha val="0"/>
                  </a:schemeClr>
                </a:solidFill>
                <a:effectLst/>
              </a:rPr>
              <a:t>Not Invisible</a:t>
            </a:r>
            <a:endParaRPr lang="en-US" i="1" dirty="0">
              <a:solidFill>
                <a:schemeClr val="bg1">
                  <a:alpha val="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7258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Computer Organization</a:t>
            </a:r>
          </a:p>
          <a:p>
            <a:pPr lvl="1"/>
            <a:r>
              <a:rPr lang="en-US" dirty="0"/>
              <a:t>Physical details of a computer that are </a:t>
            </a:r>
            <a:r>
              <a:rPr lang="en-US" b="1" u="sng" dirty="0"/>
              <a:t>transparent</a:t>
            </a:r>
            <a:r>
              <a:rPr lang="en-US" dirty="0"/>
              <a:t> to the programmer</a:t>
            </a:r>
          </a:p>
          <a:p>
            <a:pPr lvl="2"/>
            <a:r>
              <a:rPr lang="en-US" dirty="0"/>
              <a:t>Hardware implementation of an instruction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Control signals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Memory technology (cache, virtual)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ALU/CPU/CU designs</a:t>
            </a:r>
          </a:p>
          <a:p>
            <a:pPr lvl="1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Transparent - a computing process or interface functioning without the user being aware of its presence</a:t>
            </a:r>
          </a:p>
          <a:p>
            <a:pPr lvl="1">
              <a:buSzPts val="100"/>
            </a:pPr>
            <a:r>
              <a:rPr lang="en-US" i="1" dirty="0">
                <a:solidFill>
                  <a:schemeClr val="bg1">
                    <a:alpha val="0"/>
                  </a:schemeClr>
                </a:solidFill>
                <a:effectLst/>
              </a:rPr>
              <a:t>Not Invisible</a:t>
            </a:r>
            <a:endParaRPr lang="en-US" i="1" dirty="0">
              <a:solidFill>
                <a:schemeClr val="bg1">
                  <a:alpha val="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71082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Computer Organization</a:t>
            </a:r>
          </a:p>
          <a:p>
            <a:pPr lvl="1"/>
            <a:r>
              <a:rPr lang="en-US" dirty="0"/>
              <a:t>Physical details of a computer that are </a:t>
            </a:r>
            <a:r>
              <a:rPr lang="en-US" b="1" u="sng" dirty="0"/>
              <a:t>transparent</a:t>
            </a:r>
            <a:r>
              <a:rPr lang="en-US" dirty="0"/>
              <a:t> to the programmer</a:t>
            </a:r>
          </a:p>
          <a:p>
            <a:pPr lvl="2"/>
            <a:r>
              <a:rPr lang="en-US" dirty="0"/>
              <a:t>Hardware implementation of an instruction</a:t>
            </a:r>
          </a:p>
          <a:p>
            <a:pPr lvl="2"/>
            <a:r>
              <a:rPr lang="en-US" dirty="0"/>
              <a:t>Control signals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Memory technology (cache, virtual)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ALU/CPU/CU designs</a:t>
            </a:r>
          </a:p>
          <a:p>
            <a:pPr lvl="1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Transparent - a computing process or interface functioning without the user being aware of its presence</a:t>
            </a:r>
          </a:p>
          <a:p>
            <a:pPr lvl="1">
              <a:buSzPts val="100"/>
            </a:pPr>
            <a:r>
              <a:rPr lang="en-US" i="1" dirty="0">
                <a:solidFill>
                  <a:schemeClr val="bg1">
                    <a:alpha val="0"/>
                  </a:schemeClr>
                </a:solidFill>
                <a:effectLst/>
              </a:rPr>
              <a:t>Not Invisible</a:t>
            </a:r>
            <a:endParaRPr lang="en-US" i="1" dirty="0">
              <a:solidFill>
                <a:schemeClr val="bg1">
                  <a:alpha val="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743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Computer Organization</a:t>
            </a:r>
          </a:p>
          <a:p>
            <a:pPr lvl="1"/>
            <a:r>
              <a:rPr lang="en-US" dirty="0"/>
              <a:t>Physical details of a computer that are </a:t>
            </a:r>
            <a:r>
              <a:rPr lang="en-US" b="1" u="sng" dirty="0"/>
              <a:t>transparent</a:t>
            </a:r>
            <a:r>
              <a:rPr lang="en-US" dirty="0"/>
              <a:t> to the programmer</a:t>
            </a:r>
          </a:p>
          <a:p>
            <a:pPr lvl="2"/>
            <a:r>
              <a:rPr lang="en-US" dirty="0"/>
              <a:t>Hardware implementation of an instruction</a:t>
            </a:r>
          </a:p>
          <a:p>
            <a:pPr lvl="2"/>
            <a:r>
              <a:rPr lang="en-US" dirty="0"/>
              <a:t>Control signals</a:t>
            </a:r>
          </a:p>
          <a:p>
            <a:pPr lvl="2"/>
            <a:r>
              <a:rPr lang="en-US" dirty="0"/>
              <a:t>Memory technology (cache, virtual)</a:t>
            </a:r>
          </a:p>
          <a:p>
            <a:pPr lvl="2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</a:rPr>
              <a:t>ALU/CPU/CU designs</a:t>
            </a:r>
          </a:p>
          <a:p>
            <a:pPr lvl="1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Transparent - a computing process or interface functioning without the user being aware of its presence</a:t>
            </a:r>
          </a:p>
          <a:p>
            <a:pPr lvl="1">
              <a:buSzPts val="100"/>
            </a:pPr>
            <a:r>
              <a:rPr lang="en-US" i="1" dirty="0">
                <a:solidFill>
                  <a:schemeClr val="bg1">
                    <a:alpha val="0"/>
                  </a:schemeClr>
                </a:solidFill>
                <a:effectLst/>
              </a:rPr>
              <a:t>Not Invisible</a:t>
            </a:r>
            <a:endParaRPr lang="en-US" i="1" dirty="0">
              <a:solidFill>
                <a:schemeClr val="bg1">
                  <a:alpha val="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642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C312-6C58-4C43-990E-E9EFF3738CA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Scooter Computer and Mr. Chips</a:t>
            </a:r>
          </a:p>
        </p:txBody>
      </p:sp>
      <p:pic>
        <p:nvPicPr>
          <p:cNvPr id="7" name="Online Media 6" title="Scooter Computer and Mr. Chips">
            <a:hlinkClick r:id="" action="ppaction://media"/>
            <a:extLst>
              <a:ext uri="{FF2B5EF4-FFF2-40B4-BE49-F238E27FC236}">
                <a16:creationId xmlns:a16="http://schemas.microsoft.com/office/drawing/2014/main" id="{3E726F9C-AFBE-4C5C-9936-67772ADD9D66}"/>
              </a:ext>
            </a:extLst>
          </p:cNvPr>
          <p:cNvPicPr>
            <a:picLocks noGrp="1" noRot="1" noChangeAspect="1"/>
          </p:cNvPicPr>
          <p:nvPr>
            <p:ph idx="1"/>
            <a:videoFile r:link="rId3"/>
            <p:custDataLst>
              <p:tags r:id="rId4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721185" y="1437437"/>
            <a:ext cx="6741198" cy="50554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115859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Computer Organization</a:t>
            </a:r>
          </a:p>
          <a:p>
            <a:pPr lvl="1"/>
            <a:r>
              <a:rPr lang="en-US" dirty="0"/>
              <a:t>Physical details of a computer that are </a:t>
            </a:r>
            <a:r>
              <a:rPr lang="en-US" b="1" u="sng" dirty="0"/>
              <a:t>transparent</a:t>
            </a:r>
            <a:r>
              <a:rPr lang="en-US" dirty="0"/>
              <a:t> to the programmer</a:t>
            </a:r>
          </a:p>
          <a:p>
            <a:pPr lvl="2"/>
            <a:r>
              <a:rPr lang="en-US" dirty="0"/>
              <a:t>Hardware implementation of an instruction</a:t>
            </a:r>
          </a:p>
          <a:p>
            <a:pPr lvl="2"/>
            <a:r>
              <a:rPr lang="en-US" dirty="0"/>
              <a:t>Control signals</a:t>
            </a:r>
          </a:p>
          <a:p>
            <a:pPr lvl="2"/>
            <a:r>
              <a:rPr lang="en-US" dirty="0"/>
              <a:t>Memory technology (cache, virtual)</a:t>
            </a:r>
          </a:p>
          <a:p>
            <a:pPr lvl="2"/>
            <a:r>
              <a:rPr lang="en-US" dirty="0"/>
              <a:t>ALU/CPU/CU designs</a:t>
            </a:r>
          </a:p>
          <a:p>
            <a:pPr lvl="1">
              <a:buSzPts val="100"/>
            </a:pPr>
            <a:r>
              <a:rPr lang="en-US" dirty="0">
                <a:solidFill>
                  <a:schemeClr val="bg1">
                    <a:alpha val="0"/>
                  </a:schemeClr>
                </a:solidFill>
                <a:effectLst/>
              </a:rPr>
              <a:t>Transparent - a computing process or interface functioning without the user being aware of its presence</a:t>
            </a:r>
          </a:p>
          <a:p>
            <a:pPr lvl="1">
              <a:buSzPts val="100"/>
            </a:pPr>
            <a:r>
              <a:rPr lang="en-US" i="1" dirty="0">
                <a:solidFill>
                  <a:schemeClr val="bg1">
                    <a:alpha val="0"/>
                  </a:schemeClr>
                </a:solidFill>
                <a:effectLst/>
              </a:rPr>
              <a:t>Not Invisible</a:t>
            </a:r>
            <a:endParaRPr lang="en-US" i="1" dirty="0">
              <a:solidFill>
                <a:schemeClr val="bg1">
                  <a:alpha val="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1709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Computer Organization</a:t>
            </a:r>
          </a:p>
          <a:p>
            <a:pPr lvl="1"/>
            <a:r>
              <a:rPr lang="en-US" dirty="0"/>
              <a:t>Physical details of a computer that are </a:t>
            </a:r>
            <a:r>
              <a:rPr lang="en-US" b="1" u="sng" dirty="0"/>
              <a:t>transparent</a:t>
            </a:r>
            <a:r>
              <a:rPr lang="en-US" dirty="0"/>
              <a:t> to the programmer</a:t>
            </a:r>
          </a:p>
          <a:p>
            <a:pPr lvl="2"/>
            <a:r>
              <a:rPr lang="en-US" dirty="0"/>
              <a:t>Hardware implementation of an instruction</a:t>
            </a:r>
          </a:p>
          <a:p>
            <a:pPr lvl="2"/>
            <a:r>
              <a:rPr lang="en-US" dirty="0"/>
              <a:t>Control signals</a:t>
            </a:r>
          </a:p>
          <a:p>
            <a:pPr lvl="2"/>
            <a:r>
              <a:rPr lang="en-US" dirty="0"/>
              <a:t>Memory technology (cache, virtual)</a:t>
            </a:r>
          </a:p>
          <a:p>
            <a:pPr lvl="2"/>
            <a:r>
              <a:rPr lang="en-US" dirty="0"/>
              <a:t>ALU/CPU/CU designs</a:t>
            </a:r>
          </a:p>
          <a:p>
            <a:pPr lvl="1"/>
            <a:r>
              <a:rPr lang="en-US" dirty="0">
                <a:effectLst/>
              </a:rPr>
              <a:t>Transparent - a computing process or interface functioning without the user being aware of its presence</a:t>
            </a:r>
          </a:p>
          <a:p>
            <a:pPr lvl="1"/>
            <a:r>
              <a:rPr lang="en-US" i="1" dirty="0">
                <a:effectLst/>
              </a:rPr>
              <a:t>Not Invisible</a:t>
            </a:r>
            <a:endParaRPr lang="en-US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6798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1 on HW 1, Exam 1, and the Final Exam</a:t>
            </a:r>
          </a:p>
          <a:p>
            <a:r>
              <a:rPr lang="en-US" u="sng" dirty="0">
                <a:solidFill>
                  <a:srgbClr val="FF7C80"/>
                </a:solidFill>
              </a:rPr>
              <a:t>“Define and differentiate between computer architecture and computer organization and give examples of each.”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6777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Albacore Architecture</a:t>
            </a:r>
          </a:p>
          <a:p>
            <a:r>
              <a:rPr lang="en-US" dirty="0"/>
              <a:t>What are the 5 stages of operation?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551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Fetch</a:t>
            </a:r>
          </a:p>
          <a:p>
            <a:pPr lvl="1"/>
            <a:r>
              <a:rPr lang="en-US" dirty="0"/>
              <a:t>Gets a compiled binary machine code instruction from the instruction memory, and loads it into the </a:t>
            </a:r>
            <a:r>
              <a:rPr lang="en-US" dirty="0" err="1"/>
              <a:t>datapath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4806176" y="3612995"/>
            <a:ext cx="1706136" cy="15500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437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Decode</a:t>
            </a:r>
          </a:p>
          <a:p>
            <a:pPr lvl="1"/>
            <a:r>
              <a:rPr lang="en-US" dirty="0"/>
              <a:t>Decodes the machine instruction, and generates the control signals, determines the appropriate registers and memory locations, and the necessary operations to complete the instruction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6434253" y="3713355"/>
            <a:ext cx="1873405" cy="24636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2803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</a:t>
            </a:r>
          </a:p>
          <a:p>
            <a:pPr lvl="1"/>
            <a:r>
              <a:rPr lang="en-US" dirty="0"/>
              <a:t>Performs the operation dictated by the machine instruction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8329960" y="3668457"/>
            <a:ext cx="2116630" cy="22416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7778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Memory</a:t>
            </a:r>
          </a:p>
          <a:p>
            <a:pPr lvl="1"/>
            <a:r>
              <a:rPr lang="en-US" dirty="0"/>
              <a:t>Performs the operation dictated by the machine instruction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2698595" y="4070209"/>
            <a:ext cx="1993966" cy="24226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915338-E59C-4517-B596-686D1DFAFA13}"/>
              </a:ext>
            </a:extLst>
          </p:cNvPr>
          <p:cNvSpPr/>
          <p:nvPr/>
        </p:nvSpPr>
        <p:spPr>
          <a:xfrm>
            <a:off x="2297149" y="4527395"/>
            <a:ext cx="8142660" cy="2007220"/>
          </a:xfrm>
          <a:custGeom>
            <a:avLst/>
            <a:gdLst>
              <a:gd name="connsiteX0" fmla="*/ 7961973 w 8142660"/>
              <a:gd name="connsiteY0" fmla="*/ 356839 h 2007220"/>
              <a:gd name="connsiteX1" fmla="*/ 8073485 w 8142660"/>
              <a:gd name="connsiteY1" fmla="*/ 1170878 h 2007220"/>
              <a:gd name="connsiteX2" fmla="*/ 8040031 w 8142660"/>
              <a:gd name="connsiteY2" fmla="*/ 1661532 h 2007220"/>
              <a:gd name="connsiteX3" fmla="*/ 8028880 w 8142660"/>
              <a:gd name="connsiteY3" fmla="*/ 1739590 h 2007220"/>
              <a:gd name="connsiteX4" fmla="*/ 8017729 w 8142660"/>
              <a:gd name="connsiteY4" fmla="*/ 1773044 h 2007220"/>
              <a:gd name="connsiteX5" fmla="*/ 7995427 w 8142660"/>
              <a:gd name="connsiteY5" fmla="*/ 1929161 h 2007220"/>
              <a:gd name="connsiteX6" fmla="*/ 7359807 w 8142660"/>
              <a:gd name="connsiteY6" fmla="*/ 1973766 h 2007220"/>
              <a:gd name="connsiteX7" fmla="*/ 6735339 w 8142660"/>
              <a:gd name="connsiteY7" fmla="*/ 2007220 h 2007220"/>
              <a:gd name="connsiteX8" fmla="*/ 5943602 w 8142660"/>
              <a:gd name="connsiteY8" fmla="*/ 1996068 h 2007220"/>
              <a:gd name="connsiteX9" fmla="*/ 5575612 w 8142660"/>
              <a:gd name="connsiteY9" fmla="*/ 1962615 h 2007220"/>
              <a:gd name="connsiteX10" fmla="*/ 5386041 w 8142660"/>
              <a:gd name="connsiteY10" fmla="*/ 1951464 h 2007220"/>
              <a:gd name="connsiteX11" fmla="*/ 3367671 w 8142660"/>
              <a:gd name="connsiteY11" fmla="*/ 1962615 h 2007220"/>
              <a:gd name="connsiteX12" fmla="*/ 1126275 w 8142660"/>
              <a:gd name="connsiteY12" fmla="*/ 1940312 h 2007220"/>
              <a:gd name="connsiteX13" fmla="*/ 959007 w 8142660"/>
              <a:gd name="connsiteY13" fmla="*/ 1918010 h 2007220"/>
              <a:gd name="connsiteX14" fmla="*/ 289934 w 8142660"/>
              <a:gd name="connsiteY14" fmla="*/ 1895707 h 2007220"/>
              <a:gd name="connsiteX15" fmla="*/ 256480 w 8142660"/>
              <a:gd name="connsiteY15" fmla="*/ 1884556 h 2007220"/>
              <a:gd name="connsiteX16" fmla="*/ 178422 w 8142660"/>
              <a:gd name="connsiteY16" fmla="*/ 1661532 h 2007220"/>
              <a:gd name="connsiteX17" fmla="*/ 156119 w 8142660"/>
              <a:gd name="connsiteY17" fmla="*/ 1237785 h 2007220"/>
              <a:gd name="connsiteX18" fmla="*/ 122666 w 8142660"/>
              <a:gd name="connsiteY18" fmla="*/ 1148576 h 2007220"/>
              <a:gd name="connsiteX19" fmla="*/ 100363 w 8142660"/>
              <a:gd name="connsiteY19" fmla="*/ 970156 h 2007220"/>
              <a:gd name="connsiteX20" fmla="*/ 78061 w 8142660"/>
              <a:gd name="connsiteY20" fmla="*/ 880946 h 2007220"/>
              <a:gd name="connsiteX21" fmla="*/ 55758 w 8142660"/>
              <a:gd name="connsiteY21" fmla="*/ 713678 h 2007220"/>
              <a:gd name="connsiteX22" fmla="*/ 44607 w 8142660"/>
              <a:gd name="connsiteY22" fmla="*/ 657922 h 2007220"/>
              <a:gd name="connsiteX23" fmla="*/ 33456 w 8142660"/>
              <a:gd name="connsiteY23" fmla="*/ 557561 h 2007220"/>
              <a:gd name="connsiteX24" fmla="*/ 11153 w 8142660"/>
              <a:gd name="connsiteY24" fmla="*/ 479503 h 2007220"/>
              <a:gd name="connsiteX25" fmla="*/ 2 w 8142660"/>
              <a:gd name="connsiteY25" fmla="*/ 334537 h 2007220"/>
              <a:gd name="connsiteX26" fmla="*/ 11153 w 8142660"/>
              <a:gd name="connsiteY26" fmla="*/ 267629 h 2007220"/>
              <a:gd name="connsiteX27" fmla="*/ 66910 w 8142660"/>
              <a:gd name="connsiteY27" fmla="*/ 223025 h 2007220"/>
              <a:gd name="connsiteX28" fmla="*/ 100363 w 8142660"/>
              <a:gd name="connsiteY28" fmla="*/ 211873 h 2007220"/>
              <a:gd name="connsiteX29" fmla="*/ 323388 w 8142660"/>
              <a:gd name="connsiteY29" fmla="*/ 189571 h 2007220"/>
              <a:gd name="connsiteX30" fmla="*/ 390295 w 8142660"/>
              <a:gd name="connsiteY30" fmla="*/ 178420 h 2007220"/>
              <a:gd name="connsiteX31" fmla="*/ 434900 w 8142660"/>
              <a:gd name="connsiteY31" fmla="*/ 111512 h 2007220"/>
              <a:gd name="connsiteX32" fmla="*/ 457202 w 8142660"/>
              <a:gd name="connsiteY32" fmla="*/ 55756 h 2007220"/>
              <a:gd name="connsiteX33" fmla="*/ 501807 w 8142660"/>
              <a:gd name="connsiteY33" fmla="*/ 0 h 2007220"/>
              <a:gd name="connsiteX34" fmla="*/ 724831 w 8142660"/>
              <a:gd name="connsiteY34" fmla="*/ 11151 h 2007220"/>
              <a:gd name="connsiteX35" fmla="*/ 791739 w 8142660"/>
              <a:gd name="connsiteY35" fmla="*/ 22303 h 2007220"/>
              <a:gd name="connsiteX36" fmla="*/ 1148578 w 8142660"/>
              <a:gd name="connsiteY36" fmla="*/ 33454 h 200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42660" h="2007220">
                <a:moveTo>
                  <a:pt x="7961973" y="356839"/>
                </a:moveTo>
                <a:cubicBezTo>
                  <a:pt x="8265240" y="604967"/>
                  <a:pt x="8101391" y="417411"/>
                  <a:pt x="8073485" y="1170878"/>
                </a:cubicBezTo>
                <a:cubicBezTo>
                  <a:pt x="8067418" y="1334697"/>
                  <a:pt x="8063214" y="1499248"/>
                  <a:pt x="8040031" y="1661532"/>
                </a:cubicBezTo>
                <a:cubicBezTo>
                  <a:pt x="8036314" y="1687551"/>
                  <a:pt x="8034035" y="1713817"/>
                  <a:pt x="8028880" y="1739590"/>
                </a:cubicBezTo>
                <a:cubicBezTo>
                  <a:pt x="8026575" y="1751116"/>
                  <a:pt x="8021446" y="1761893"/>
                  <a:pt x="8017729" y="1773044"/>
                </a:cubicBezTo>
                <a:cubicBezTo>
                  <a:pt x="8010295" y="1825083"/>
                  <a:pt x="8045706" y="1913822"/>
                  <a:pt x="7995427" y="1929161"/>
                </a:cubicBezTo>
                <a:cubicBezTo>
                  <a:pt x="7792277" y="1991139"/>
                  <a:pt x="7571820" y="1961045"/>
                  <a:pt x="7359807" y="1973766"/>
                </a:cubicBezTo>
                <a:cubicBezTo>
                  <a:pt x="6411244" y="2030679"/>
                  <a:pt x="7167251" y="1973994"/>
                  <a:pt x="6735339" y="2007220"/>
                </a:cubicBezTo>
                <a:cubicBezTo>
                  <a:pt x="6471427" y="2003503"/>
                  <a:pt x="6207346" y="2006212"/>
                  <a:pt x="5943602" y="1996068"/>
                </a:cubicBezTo>
                <a:cubicBezTo>
                  <a:pt x="5820524" y="1991334"/>
                  <a:pt x="5698389" y="1972437"/>
                  <a:pt x="5575612" y="1962615"/>
                </a:cubicBezTo>
                <a:cubicBezTo>
                  <a:pt x="5512514" y="1957567"/>
                  <a:pt x="5449231" y="1955181"/>
                  <a:pt x="5386041" y="1951464"/>
                </a:cubicBezTo>
                <a:lnTo>
                  <a:pt x="3367671" y="1962615"/>
                </a:lnTo>
                <a:lnTo>
                  <a:pt x="1126275" y="1940312"/>
                </a:lnTo>
                <a:cubicBezTo>
                  <a:pt x="1070519" y="1932878"/>
                  <a:pt x="1015072" y="1922556"/>
                  <a:pt x="959007" y="1918010"/>
                </a:cubicBezTo>
                <a:cubicBezTo>
                  <a:pt x="823956" y="1907060"/>
                  <a:pt x="361526" y="1897591"/>
                  <a:pt x="289934" y="1895707"/>
                </a:cubicBezTo>
                <a:cubicBezTo>
                  <a:pt x="278783" y="1891990"/>
                  <a:pt x="266448" y="1890786"/>
                  <a:pt x="256480" y="1884556"/>
                </a:cubicBezTo>
                <a:cubicBezTo>
                  <a:pt x="156356" y="1821979"/>
                  <a:pt x="197548" y="1814540"/>
                  <a:pt x="178422" y="1661532"/>
                </a:cubicBezTo>
                <a:cubicBezTo>
                  <a:pt x="170988" y="1520283"/>
                  <a:pt x="171403" y="1378401"/>
                  <a:pt x="156119" y="1237785"/>
                </a:cubicBezTo>
                <a:cubicBezTo>
                  <a:pt x="152687" y="1206213"/>
                  <a:pt x="131391" y="1179112"/>
                  <a:pt x="122666" y="1148576"/>
                </a:cubicBezTo>
                <a:cubicBezTo>
                  <a:pt x="109686" y="1103144"/>
                  <a:pt x="106638" y="1007805"/>
                  <a:pt x="100363" y="970156"/>
                </a:cubicBezTo>
                <a:cubicBezTo>
                  <a:pt x="95324" y="939921"/>
                  <a:pt x="84483" y="910917"/>
                  <a:pt x="78061" y="880946"/>
                </a:cubicBezTo>
                <a:cubicBezTo>
                  <a:pt x="63054" y="810911"/>
                  <a:pt x="66910" y="791740"/>
                  <a:pt x="55758" y="713678"/>
                </a:cubicBezTo>
                <a:cubicBezTo>
                  <a:pt x="53078" y="694915"/>
                  <a:pt x="47287" y="676685"/>
                  <a:pt x="44607" y="657922"/>
                </a:cubicBezTo>
                <a:cubicBezTo>
                  <a:pt x="39847" y="624601"/>
                  <a:pt x="39659" y="590644"/>
                  <a:pt x="33456" y="557561"/>
                </a:cubicBezTo>
                <a:cubicBezTo>
                  <a:pt x="28469" y="530964"/>
                  <a:pt x="18587" y="505522"/>
                  <a:pt x="11153" y="479503"/>
                </a:cubicBezTo>
                <a:cubicBezTo>
                  <a:pt x="7436" y="431181"/>
                  <a:pt x="2" y="383002"/>
                  <a:pt x="2" y="334537"/>
                </a:cubicBezTo>
                <a:cubicBezTo>
                  <a:pt x="2" y="311927"/>
                  <a:pt x="-480" y="287017"/>
                  <a:pt x="11153" y="267629"/>
                </a:cubicBezTo>
                <a:cubicBezTo>
                  <a:pt x="23399" y="247220"/>
                  <a:pt x="46727" y="235639"/>
                  <a:pt x="66910" y="223025"/>
                </a:cubicBezTo>
                <a:cubicBezTo>
                  <a:pt x="76878" y="216795"/>
                  <a:pt x="88707" y="213393"/>
                  <a:pt x="100363" y="211873"/>
                </a:cubicBezTo>
                <a:cubicBezTo>
                  <a:pt x="174448" y="202210"/>
                  <a:pt x="249168" y="198135"/>
                  <a:pt x="323388" y="189571"/>
                </a:cubicBezTo>
                <a:cubicBezTo>
                  <a:pt x="345849" y="186979"/>
                  <a:pt x="367993" y="182137"/>
                  <a:pt x="390295" y="178420"/>
                </a:cubicBezTo>
                <a:cubicBezTo>
                  <a:pt x="419599" y="61201"/>
                  <a:pt x="375662" y="194446"/>
                  <a:pt x="434900" y="111512"/>
                </a:cubicBezTo>
                <a:cubicBezTo>
                  <a:pt x="446535" y="95223"/>
                  <a:pt x="448250" y="73660"/>
                  <a:pt x="457202" y="55756"/>
                </a:cubicBezTo>
                <a:cubicBezTo>
                  <a:pt x="471267" y="27626"/>
                  <a:pt x="481066" y="20742"/>
                  <a:pt x="501807" y="0"/>
                </a:cubicBezTo>
                <a:cubicBezTo>
                  <a:pt x="576148" y="3717"/>
                  <a:pt x="650616" y="5442"/>
                  <a:pt x="724831" y="11151"/>
                </a:cubicBezTo>
                <a:cubicBezTo>
                  <a:pt x="747375" y="12885"/>
                  <a:pt x="769160" y="21115"/>
                  <a:pt x="791739" y="22303"/>
                </a:cubicBezTo>
                <a:cubicBezTo>
                  <a:pt x="910579" y="28558"/>
                  <a:pt x="1148578" y="33454"/>
                  <a:pt x="1148578" y="3345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8793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Back</a:t>
            </a:r>
          </a:p>
          <a:p>
            <a:pPr lvl="1"/>
            <a:r>
              <a:rPr lang="en-US" dirty="0"/>
              <a:t>If the operation dictates that some information must be stored in temporary registers, it will be done at this stage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4102034" y="3564720"/>
            <a:ext cx="3558854" cy="305910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47078E-66DB-43C0-B178-620A0DF19A33}"/>
              </a:ext>
            </a:extLst>
          </p:cNvPr>
          <p:cNvSpPr/>
          <p:nvPr/>
        </p:nvSpPr>
        <p:spPr>
          <a:xfrm>
            <a:off x="3891776" y="4995974"/>
            <a:ext cx="2341756" cy="434670"/>
          </a:xfrm>
          <a:custGeom>
            <a:avLst/>
            <a:gdLst>
              <a:gd name="connsiteX0" fmla="*/ 0 w 2341756"/>
              <a:gd name="connsiteY0" fmla="*/ 33226 h 434670"/>
              <a:gd name="connsiteX1" fmla="*/ 267629 w 2341756"/>
              <a:gd name="connsiteY1" fmla="*/ 44377 h 434670"/>
              <a:gd name="connsiteX2" fmla="*/ 892097 w 2341756"/>
              <a:gd name="connsiteY2" fmla="*/ 33226 h 434670"/>
              <a:gd name="connsiteX3" fmla="*/ 903248 w 2341756"/>
              <a:gd name="connsiteY3" fmla="*/ 312006 h 434670"/>
              <a:gd name="connsiteX4" fmla="*/ 1438507 w 2341756"/>
              <a:gd name="connsiteY4" fmla="*/ 300855 h 434670"/>
              <a:gd name="connsiteX5" fmla="*/ 1739590 w 2341756"/>
              <a:gd name="connsiteY5" fmla="*/ 356611 h 434670"/>
              <a:gd name="connsiteX6" fmla="*/ 1817648 w 2341756"/>
              <a:gd name="connsiteY6" fmla="*/ 367763 h 434670"/>
              <a:gd name="connsiteX7" fmla="*/ 2230244 w 2341756"/>
              <a:gd name="connsiteY7" fmla="*/ 390065 h 434670"/>
              <a:gd name="connsiteX8" fmla="*/ 2274848 w 2341756"/>
              <a:gd name="connsiteY8" fmla="*/ 401216 h 434670"/>
              <a:gd name="connsiteX9" fmla="*/ 2341756 w 2341756"/>
              <a:gd name="connsiteY9" fmla="*/ 434670 h 43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41756" h="434670">
                <a:moveTo>
                  <a:pt x="0" y="33226"/>
                </a:moveTo>
                <a:cubicBezTo>
                  <a:pt x="89210" y="36943"/>
                  <a:pt x="178342" y="44377"/>
                  <a:pt x="267629" y="44377"/>
                </a:cubicBezTo>
                <a:cubicBezTo>
                  <a:pt x="475818" y="44377"/>
                  <a:pt x="700222" y="-47563"/>
                  <a:pt x="892097" y="33226"/>
                </a:cubicBezTo>
                <a:cubicBezTo>
                  <a:pt x="977810" y="69316"/>
                  <a:pt x="899531" y="219079"/>
                  <a:pt x="903248" y="312006"/>
                </a:cubicBezTo>
                <a:cubicBezTo>
                  <a:pt x="1081668" y="308289"/>
                  <a:pt x="1260302" y="291351"/>
                  <a:pt x="1438507" y="300855"/>
                </a:cubicBezTo>
                <a:cubicBezTo>
                  <a:pt x="1540430" y="306291"/>
                  <a:pt x="1639076" y="338873"/>
                  <a:pt x="1739590" y="356611"/>
                </a:cubicBezTo>
                <a:cubicBezTo>
                  <a:pt x="1765474" y="361179"/>
                  <a:pt x="1791425" y="365975"/>
                  <a:pt x="1817648" y="367763"/>
                </a:cubicBezTo>
                <a:cubicBezTo>
                  <a:pt x="1955062" y="377132"/>
                  <a:pt x="2092712" y="382631"/>
                  <a:pt x="2230244" y="390065"/>
                </a:cubicBezTo>
                <a:cubicBezTo>
                  <a:pt x="2245112" y="393782"/>
                  <a:pt x="2260619" y="395524"/>
                  <a:pt x="2274848" y="401216"/>
                </a:cubicBezTo>
                <a:cubicBezTo>
                  <a:pt x="2298000" y="410477"/>
                  <a:pt x="2341756" y="434670"/>
                  <a:pt x="2341756" y="434670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35837F8-E583-4A9E-A398-257B2C53AF97}"/>
              </a:ext>
            </a:extLst>
          </p:cNvPr>
          <p:cNvSpPr/>
          <p:nvPr/>
        </p:nvSpPr>
        <p:spPr>
          <a:xfrm>
            <a:off x="5586761" y="4895385"/>
            <a:ext cx="4828087" cy="1605776"/>
          </a:xfrm>
          <a:custGeom>
            <a:avLst/>
            <a:gdLst>
              <a:gd name="connsiteX0" fmla="*/ 4672361 w 4828087"/>
              <a:gd name="connsiteY0" fmla="*/ 0 h 1605776"/>
              <a:gd name="connsiteX1" fmla="*/ 4806176 w 4828087"/>
              <a:gd name="connsiteY1" fmla="*/ 66908 h 1605776"/>
              <a:gd name="connsiteX2" fmla="*/ 4817327 w 4828087"/>
              <a:gd name="connsiteY2" fmla="*/ 591015 h 1605776"/>
              <a:gd name="connsiteX3" fmla="*/ 4806176 w 4828087"/>
              <a:gd name="connsiteY3" fmla="*/ 825191 h 1605776"/>
              <a:gd name="connsiteX4" fmla="*/ 4772722 w 4828087"/>
              <a:gd name="connsiteY4" fmla="*/ 970156 h 1605776"/>
              <a:gd name="connsiteX5" fmla="*/ 4750419 w 4828087"/>
              <a:gd name="connsiteY5" fmla="*/ 1092820 h 1605776"/>
              <a:gd name="connsiteX6" fmla="*/ 4739268 w 4828087"/>
              <a:gd name="connsiteY6" fmla="*/ 1182030 h 1605776"/>
              <a:gd name="connsiteX7" fmla="*/ 4728117 w 4828087"/>
              <a:gd name="connsiteY7" fmla="*/ 1282391 h 1605776"/>
              <a:gd name="connsiteX8" fmla="*/ 4705815 w 4828087"/>
              <a:gd name="connsiteY8" fmla="*/ 1360449 h 1605776"/>
              <a:gd name="connsiteX9" fmla="*/ 4716966 w 4828087"/>
              <a:gd name="connsiteY9" fmla="*/ 1527717 h 1605776"/>
              <a:gd name="connsiteX10" fmla="*/ 4739268 w 4828087"/>
              <a:gd name="connsiteY10" fmla="*/ 1572322 h 1605776"/>
              <a:gd name="connsiteX11" fmla="*/ 4694663 w 4828087"/>
              <a:gd name="connsiteY11" fmla="*/ 1605776 h 1605776"/>
              <a:gd name="connsiteX12" fmla="*/ 2207941 w 4828087"/>
              <a:gd name="connsiteY12" fmla="*/ 1550020 h 1605776"/>
              <a:gd name="connsiteX13" fmla="*/ 22302 w 4828087"/>
              <a:gd name="connsiteY13" fmla="*/ 1527717 h 1605776"/>
              <a:gd name="connsiteX14" fmla="*/ 11151 w 4828087"/>
              <a:gd name="connsiteY14" fmla="*/ 1427356 h 1605776"/>
              <a:gd name="connsiteX15" fmla="*/ 0 w 4828087"/>
              <a:gd name="connsiteY15" fmla="*/ 1349298 h 1605776"/>
              <a:gd name="connsiteX16" fmla="*/ 33454 w 4828087"/>
              <a:gd name="connsiteY16" fmla="*/ 1182030 h 1605776"/>
              <a:gd name="connsiteX17" fmla="*/ 44605 w 4828087"/>
              <a:gd name="connsiteY17" fmla="*/ 1137425 h 1605776"/>
              <a:gd name="connsiteX18" fmla="*/ 55756 w 4828087"/>
              <a:gd name="connsiteY18" fmla="*/ 1081669 h 1605776"/>
              <a:gd name="connsiteX19" fmla="*/ 66907 w 4828087"/>
              <a:gd name="connsiteY19" fmla="*/ 1037064 h 1605776"/>
              <a:gd name="connsiteX20" fmla="*/ 89210 w 4828087"/>
              <a:gd name="connsiteY20" fmla="*/ 936703 h 1605776"/>
              <a:gd name="connsiteX21" fmla="*/ 156117 w 4828087"/>
              <a:gd name="connsiteY21" fmla="*/ 825191 h 1605776"/>
              <a:gd name="connsiteX22" fmla="*/ 546410 w 4828087"/>
              <a:gd name="connsiteY22" fmla="*/ 769435 h 1605776"/>
              <a:gd name="connsiteX23" fmla="*/ 568712 w 4828087"/>
              <a:gd name="connsiteY23" fmla="*/ 747132 h 1605776"/>
              <a:gd name="connsiteX24" fmla="*/ 602166 w 4828087"/>
              <a:gd name="connsiteY24" fmla="*/ 724830 h 160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28087" h="1605776">
                <a:moveTo>
                  <a:pt x="4672361" y="0"/>
                </a:moveTo>
                <a:cubicBezTo>
                  <a:pt x="4716966" y="22303"/>
                  <a:pt x="4794296" y="18474"/>
                  <a:pt x="4806176" y="66908"/>
                </a:cubicBezTo>
                <a:cubicBezTo>
                  <a:pt x="4847803" y="236619"/>
                  <a:pt x="4817327" y="416273"/>
                  <a:pt x="4817327" y="591015"/>
                </a:cubicBezTo>
                <a:cubicBezTo>
                  <a:pt x="4817327" y="669162"/>
                  <a:pt x="4815307" y="747579"/>
                  <a:pt x="4806176" y="825191"/>
                </a:cubicBezTo>
                <a:cubicBezTo>
                  <a:pt x="4800382" y="874443"/>
                  <a:pt x="4782837" y="921607"/>
                  <a:pt x="4772722" y="970156"/>
                </a:cubicBezTo>
                <a:cubicBezTo>
                  <a:pt x="4764246" y="1010841"/>
                  <a:pt x="4756901" y="1051770"/>
                  <a:pt x="4750419" y="1092820"/>
                </a:cubicBezTo>
                <a:cubicBezTo>
                  <a:pt x="4745745" y="1122421"/>
                  <a:pt x="4742769" y="1152267"/>
                  <a:pt x="4739268" y="1182030"/>
                </a:cubicBezTo>
                <a:cubicBezTo>
                  <a:pt x="4735335" y="1215459"/>
                  <a:pt x="4734320" y="1249308"/>
                  <a:pt x="4728117" y="1282391"/>
                </a:cubicBezTo>
                <a:cubicBezTo>
                  <a:pt x="4723130" y="1308988"/>
                  <a:pt x="4713249" y="1334430"/>
                  <a:pt x="4705815" y="1360449"/>
                </a:cubicBezTo>
                <a:cubicBezTo>
                  <a:pt x="4709532" y="1416205"/>
                  <a:pt x="4708251" y="1472521"/>
                  <a:pt x="4716966" y="1527717"/>
                </a:cubicBezTo>
                <a:cubicBezTo>
                  <a:pt x="4719559" y="1544137"/>
                  <a:pt x="4743835" y="1556338"/>
                  <a:pt x="4739268" y="1572322"/>
                </a:cubicBezTo>
                <a:cubicBezTo>
                  <a:pt x="4734162" y="1590192"/>
                  <a:pt x="4709531" y="1594625"/>
                  <a:pt x="4694663" y="1605776"/>
                </a:cubicBezTo>
                <a:lnTo>
                  <a:pt x="2207941" y="1550020"/>
                </a:lnTo>
                <a:lnTo>
                  <a:pt x="22302" y="1527717"/>
                </a:lnTo>
                <a:cubicBezTo>
                  <a:pt x="-10966" y="1522599"/>
                  <a:pt x="15326" y="1460756"/>
                  <a:pt x="11151" y="1427356"/>
                </a:cubicBezTo>
                <a:cubicBezTo>
                  <a:pt x="7891" y="1401275"/>
                  <a:pt x="3717" y="1375317"/>
                  <a:pt x="0" y="1349298"/>
                </a:cubicBezTo>
                <a:cubicBezTo>
                  <a:pt x="11151" y="1293542"/>
                  <a:pt x="21740" y="1237671"/>
                  <a:pt x="33454" y="1182030"/>
                </a:cubicBezTo>
                <a:cubicBezTo>
                  <a:pt x="36611" y="1167033"/>
                  <a:pt x="41280" y="1152386"/>
                  <a:pt x="44605" y="1137425"/>
                </a:cubicBezTo>
                <a:cubicBezTo>
                  <a:pt x="48716" y="1118923"/>
                  <a:pt x="51645" y="1100171"/>
                  <a:pt x="55756" y="1081669"/>
                </a:cubicBezTo>
                <a:cubicBezTo>
                  <a:pt x="59081" y="1066708"/>
                  <a:pt x="63461" y="1051997"/>
                  <a:pt x="66907" y="1037064"/>
                </a:cubicBezTo>
                <a:cubicBezTo>
                  <a:pt x="74613" y="1003672"/>
                  <a:pt x="80380" y="969816"/>
                  <a:pt x="89210" y="936703"/>
                </a:cubicBezTo>
                <a:cubicBezTo>
                  <a:pt x="97029" y="907381"/>
                  <a:pt x="113789" y="834959"/>
                  <a:pt x="156117" y="825191"/>
                </a:cubicBezTo>
                <a:cubicBezTo>
                  <a:pt x="284170" y="795641"/>
                  <a:pt x="416312" y="788020"/>
                  <a:pt x="546410" y="769435"/>
                </a:cubicBezTo>
                <a:cubicBezTo>
                  <a:pt x="553844" y="762001"/>
                  <a:pt x="560502" y="753700"/>
                  <a:pt x="568712" y="747132"/>
                </a:cubicBezTo>
                <a:cubicBezTo>
                  <a:pt x="579177" y="738760"/>
                  <a:pt x="602166" y="724830"/>
                  <a:pt x="602166" y="7248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0FA24B-A9AA-4D33-BD0D-3BE14B473685}"/>
              </a:ext>
            </a:extLst>
          </p:cNvPr>
          <p:cNvSpPr/>
          <p:nvPr/>
        </p:nvSpPr>
        <p:spPr>
          <a:xfrm>
            <a:off x="6311590" y="5486338"/>
            <a:ext cx="568712" cy="33516"/>
          </a:xfrm>
          <a:custGeom>
            <a:avLst/>
            <a:gdLst>
              <a:gd name="connsiteX0" fmla="*/ 0 w 568712"/>
              <a:gd name="connsiteY0" fmla="*/ 33516 h 33516"/>
              <a:gd name="connsiteX1" fmla="*/ 568712 w 568712"/>
              <a:gd name="connsiteY1" fmla="*/ 62 h 3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8712" h="33516">
                <a:moveTo>
                  <a:pt x="0" y="33516"/>
                </a:moveTo>
                <a:cubicBezTo>
                  <a:pt x="486822" y="-2996"/>
                  <a:pt x="296948" y="62"/>
                  <a:pt x="568712" y="62"/>
                </a:cubicBezTo>
              </a:path>
            </a:pathLst>
          </a:custGeom>
          <a:noFill/>
          <a:ln w="57150">
            <a:solidFill>
              <a:srgbClr val="4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1770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1116-83D2-4D52-B143-BC64E587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 Catalog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E89E-D8BB-4649-BD8E-292A9A9C5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Adobe Garamond Pro" panose="02020502060506020403"/>
              </a:rPr>
              <a:t>Introduction to </a:t>
            </a:r>
            <a:r>
              <a:rPr lang="en-US" b="1" i="0" dirty="0">
                <a:effectLst/>
                <a:latin typeface="Adobe Garamond Pro" panose="02020502060506020403"/>
              </a:rPr>
              <a:t>basic architectural concepts</a:t>
            </a:r>
            <a:r>
              <a:rPr lang="en-US" b="0" i="0" dirty="0">
                <a:effectLst/>
                <a:latin typeface="Adobe Garamond Pro" panose="02020502060506020403"/>
              </a:rPr>
              <a:t> that are present in </a:t>
            </a:r>
            <a:r>
              <a:rPr lang="en-US" b="1" i="0" dirty="0">
                <a:effectLst/>
                <a:latin typeface="Adobe Garamond Pro" panose="02020502060506020403"/>
              </a:rPr>
              <a:t>current scalar machines</a:t>
            </a:r>
            <a:r>
              <a:rPr lang="en-US" b="0" i="0" dirty="0">
                <a:effectLst/>
                <a:latin typeface="Adobe Garamond Pro" panose="02020502060506020403"/>
              </a:rPr>
              <a:t>, together with an introduction to </a:t>
            </a:r>
            <a:r>
              <a:rPr lang="en-US" b="1" i="0" dirty="0">
                <a:effectLst/>
                <a:latin typeface="Adobe Garamond Pro" panose="02020502060506020403"/>
              </a:rPr>
              <a:t>assembly language programming</a:t>
            </a:r>
            <a:r>
              <a:rPr lang="en-US" b="0" i="0" dirty="0">
                <a:effectLst/>
                <a:latin typeface="Adobe Garamond Pro" panose="02020502060506020403"/>
              </a:rPr>
              <a:t>, </a:t>
            </a:r>
            <a:r>
              <a:rPr lang="en-US" b="1" i="0" dirty="0">
                <a:effectLst/>
                <a:latin typeface="Adobe Garamond Pro" panose="02020502060506020403"/>
              </a:rPr>
              <a:t>computer arithmetic</a:t>
            </a:r>
            <a:r>
              <a:rPr lang="en-US" b="0" i="0" dirty="0">
                <a:effectLst/>
                <a:latin typeface="Adobe Garamond Pro" panose="02020502060506020403"/>
              </a:rPr>
              <a:t>, and </a:t>
            </a:r>
            <a:r>
              <a:rPr lang="en-US" b="1" i="0" dirty="0">
                <a:effectLst/>
                <a:latin typeface="Adobe Garamond Pro" panose="02020502060506020403"/>
              </a:rPr>
              <a:t>performance evaluation</a:t>
            </a:r>
            <a:r>
              <a:rPr lang="en-US" b="0" i="0" dirty="0">
                <a:effectLst/>
                <a:latin typeface="Adobe Garamond Pro" panose="02020502060506020403"/>
              </a:rPr>
              <a:t>. </a:t>
            </a:r>
          </a:p>
          <a:p>
            <a:pPr algn="l"/>
            <a:r>
              <a:rPr lang="en-US" b="0" i="0" dirty="0">
                <a:effectLst/>
                <a:latin typeface="Adobe Garamond Pro" panose="02020502060506020403"/>
              </a:rPr>
              <a:t>Commercial computer-aided-design software is used to deepen the student's understanding of the </a:t>
            </a:r>
            <a:r>
              <a:rPr lang="en-US" b="1" i="0" dirty="0">
                <a:effectLst/>
                <a:latin typeface="Adobe Garamond Pro" panose="02020502060506020403"/>
              </a:rPr>
              <a:t>top-down processor design methodology</a:t>
            </a:r>
            <a:r>
              <a:rPr lang="en-US" b="0" i="0" dirty="0">
                <a:effectLst/>
                <a:latin typeface="Adobe Garamond Pro" panose="02020502060506020403"/>
              </a:rPr>
              <a:t>. MIPS-based assembly language will be used.</a:t>
            </a:r>
            <a:br>
              <a:rPr lang="en-US" dirty="0"/>
            </a:b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15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0018-81C6-4FD2-BE49-B8A8955D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B7549-7A4C-48E7-AD82-98610EE479F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81818"/>
              </a:clrFrom>
              <a:clrTo>
                <a:srgbClr val="18181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" y="1651869"/>
            <a:ext cx="11153775" cy="45624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460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0922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50541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643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1566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4558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6187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08B66-440F-4F0E-B3FC-674ADEA4DF9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292787" y="1529561"/>
            <a:ext cx="4761989" cy="2713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62905-D807-4758-8A6B-582B49A5A8E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450181" y="2135073"/>
            <a:ext cx="2721314" cy="2036356"/>
          </a:xfrm>
          <a:prstGeom prst="rect">
            <a:avLst/>
          </a:prstGeom>
          <a:noFill/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main(void) {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a, b, c;</a:t>
            </a:r>
          </a:p>
          <a:p>
            <a:endParaRPr lang="en-US" sz="1588" b="1" dirty="0">
              <a:latin typeface="Courier"/>
              <a:cs typeface="Courier"/>
            </a:endParaRPr>
          </a:p>
          <a:p>
            <a:r>
              <a:rPr lang="en-US" sz="1588" b="1" dirty="0">
                <a:latin typeface="Courier"/>
                <a:cs typeface="Courier"/>
              </a:rPr>
              <a:t>  for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=0;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&lt;5;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++ {</a:t>
            </a:r>
          </a:p>
          <a:p>
            <a:r>
              <a:rPr lang="en-US" sz="1588" b="1" dirty="0">
                <a:latin typeface="Courier"/>
                <a:cs typeface="Courier"/>
              </a:rPr>
              <a:t>    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 = (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*</a:t>
            </a:r>
            <a:r>
              <a:rPr lang="en-US" sz="1588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588" b="1" dirty="0">
                <a:latin typeface="Courier"/>
                <a:cs typeface="Courier"/>
              </a:rPr>
              <a:t>) + </a:t>
            </a:r>
            <a:r>
              <a:rPr lang="en-US" sz="1588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}</a:t>
            </a:r>
          </a:p>
          <a:p>
            <a:r>
              <a:rPr lang="en-US" sz="1588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180933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08B66-440F-4F0E-B3FC-674ADEA4DF9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7292787" y="1529561"/>
            <a:ext cx="4761989" cy="2713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62905-D807-4758-8A6B-582B49A5A8E6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450181" y="2135073"/>
            <a:ext cx="2721314" cy="2036356"/>
          </a:xfrm>
          <a:prstGeom prst="rect">
            <a:avLst/>
          </a:prstGeom>
          <a:noFill/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main(void) {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a, b, c;</a:t>
            </a:r>
          </a:p>
          <a:p>
            <a:endParaRPr lang="en-US" sz="1588" b="1" dirty="0">
              <a:latin typeface="Courier"/>
              <a:cs typeface="Courier"/>
            </a:endParaRPr>
          </a:p>
          <a:p>
            <a:r>
              <a:rPr lang="en-US" sz="1588" b="1" dirty="0">
                <a:latin typeface="Courier"/>
                <a:cs typeface="Courier"/>
              </a:rPr>
              <a:t>  for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=0;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&lt;5;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++ {</a:t>
            </a:r>
          </a:p>
          <a:p>
            <a:r>
              <a:rPr lang="en-US" sz="1588" b="1" dirty="0">
                <a:latin typeface="Courier"/>
                <a:cs typeface="Courier"/>
              </a:rPr>
              <a:t>    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 = (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*</a:t>
            </a:r>
            <a:r>
              <a:rPr lang="en-US" sz="1588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588" b="1" dirty="0">
                <a:latin typeface="Courier"/>
                <a:cs typeface="Courier"/>
              </a:rPr>
              <a:t>) + </a:t>
            </a:r>
            <a:r>
              <a:rPr lang="en-US" sz="1588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}</a:t>
            </a:r>
          </a:p>
          <a:p>
            <a:r>
              <a:rPr lang="en-US" sz="1588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FE77C3-5F77-4495-9C35-F7CA9A7C6E4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 rot="5400000">
            <a:off x="9142156" y="4004755"/>
            <a:ext cx="989012" cy="636140"/>
          </a:xfrm>
          <a:prstGeom prst="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DBE73-F1EF-466E-A638-52DAA430FDE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334893" y="6182667"/>
            <a:ext cx="1547916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mr-IN" sz="1000" b="1" dirty="0">
                <a:latin typeface="Courier"/>
                <a:cs typeface="Courier"/>
              </a:rPr>
              <a:t>…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 = (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*</a:t>
            </a:r>
            <a:r>
              <a:rPr lang="en-US" sz="1000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000" b="1" dirty="0">
                <a:latin typeface="Courier"/>
                <a:cs typeface="Courier"/>
              </a:rPr>
              <a:t>) + </a:t>
            </a:r>
            <a:r>
              <a:rPr lang="en-US" sz="1000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000" b="1" dirty="0">
                <a:latin typeface="Courier"/>
                <a:cs typeface="Courier"/>
              </a:rPr>
              <a:t>; </a:t>
            </a:r>
            <a:r>
              <a:rPr lang="mr-IN" sz="1000" b="1" dirty="0">
                <a:latin typeface="Courier"/>
                <a:cs typeface="Courier"/>
              </a:rPr>
              <a:t>…</a:t>
            </a:r>
            <a:endParaRPr lang="en-US" sz="1000" b="1" dirty="0">
              <a:latin typeface="Courier"/>
              <a:cs typeface="Couri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52823-1CD3-48FF-9C27-DBC8E9F6FF66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8918090" y="6182667"/>
            <a:ext cx="1240140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 err="1">
                <a:latin typeface="Courier"/>
                <a:cs typeface="Courier"/>
              </a:rPr>
              <a:t>mul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temp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97E6D-DDC1-4FD2-8D1B-AE0E425A72B5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0277083" y="6182668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8063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B45DD-2402-43FB-98DD-21907C4D429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2029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9A1C82CC-061A-42F4-BBB3-EEAF03DF9A0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465349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08B66-440F-4F0E-B3FC-674ADEA4DF9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292787" y="1529561"/>
            <a:ext cx="4761989" cy="2713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62905-D807-4758-8A6B-582B49A5A8E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7450181" y="2135073"/>
            <a:ext cx="2721314" cy="2036356"/>
          </a:xfrm>
          <a:prstGeom prst="rect">
            <a:avLst/>
          </a:prstGeom>
          <a:noFill/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main(void) {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a, b, c;</a:t>
            </a:r>
          </a:p>
          <a:p>
            <a:endParaRPr lang="en-US" sz="1588" b="1" dirty="0">
              <a:latin typeface="Courier"/>
              <a:cs typeface="Courier"/>
            </a:endParaRPr>
          </a:p>
          <a:p>
            <a:r>
              <a:rPr lang="en-US" sz="1588" b="1" dirty="0">
                <a:latin typeface="Courier"/>
                <a:cs typeface="Courier"/>
              </a:rPr>
              <a:t>  for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=0;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&lt;5;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++ {</a:t>
            </a:r>
          </a:p>
          <a:p>
            <a:r>
              <a:rPr lang="en-US" sz="1588" b="1" dirty="0">
                <a:latin typeface="Courier"/>
                <a:cs typeface="Courier"/>
              </a:rPr>
              <a:t>    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 = (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*</a:t>
            </a:r>
            <a:r>
              <a:rPr lang="en-US" sz="1588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588" b="1" dirty="0">
                <a:latin typeface="Courier"/>
                <a:cs typeface="Courier"/>
              </a:rPr>
              <a:t>) + </a:t>
            </a:r>
            <a:r>
              <a:rPr lang="en-US" sz="1588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}</a:t>
            </a:r>
          </a:p>
          <a:p>
            <a:r>
              <a:rPr lang="en-US" sz="1588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FE77C3-5F77-4495-9C35-F7CA9A7C6E4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 rot="5400000">
            <a:off x="9142156" y="4004755"/>
            <a:ext cx="989012" cy="636140"/>
          </a:xfrm>
          <a:prstGeom prst="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DBE73-F1EF-466E-A638-52DAA430FDE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334893" y="6182667"/>
            <a:ext cx="1547916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mr-IN" sz="1000" b="1" dirty="0">
                <a:latin typeface="Courier"/>
                <a:cs typeface="Courier"/>
              </a:rPr>
              <a:t>…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 = (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*</a:t>
            </a:r>
            <a:r>
              <a:rPr lang="en-US" sz="1000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000" b="1" dirty="0">
                <a:latin typeface="Courier"/>
                <a:cs typeface="Courier"/>
              </a:rPr>
              <a:t>) + </a:t>
            </a:r>
            <a:r>
              <a:rPr lang="en-US" sz="1000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000" b="1" dirty="0">
                <a:latin typeface="Courier"/>
                <a:cs typeface="Courier"/>
              </a:rPr>
              <a:t>; </a:t>
            </a:r>
            <a:r>
              <a:rPr lang="mr-IN" sz="1000" b="1" dirty="0">
                <a:latin typeface="Courier"/>
                <a:cs typeface="Courier"/>
              </a:rPr>
              <a:t>…</a:t>
            </a:r>
            <a:endParaRPr lang="en-US" sz="1000" b="1" dirty="0">
              <a:latin typeface="Courier"/>
              <a:cs typeface="Couri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52823-1CD3-48FF-9C27-DBC8E9F6FF66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8918090" y="6182667"/>
            <a:ext cx="1240140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 err="1">
                <a:latin typeface="Courier"/>
                <a:cs typeface="Courier"/>
              </a:rPr>
              <a:t>mul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temp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97E6D-DDC1-4FD2-8D1B-AE0E425A72B5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0277083" y="6182668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7636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B45DD-2402-43FB-98DD-21907C4D429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2029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7ACE3-DBC8-4C15-AC74-A85118DD6C9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2619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9A1C82CC-061A-42F4-BBB3-EEAF03DF9A0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65349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08B66-440F-4F0E-B3FC-674ADEA4DF9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292787" y="1529561"/>
            <a:ext cx="4761989" cy="2713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62905-D807-4758-8A6B-582B49A5A8E6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450181" y="2135073"/>
            <a:ext cx="2721314" cy="2036356"/>
          </a:xfrm>
          <a:prstGeom prst="rect">
            <a:avLst/>
          </a:prstGeom>
          <a:noFill/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main(void) {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a, b, c;</a:t>
            </a:r>
          </a:p>
          <a:p>
            <a:endParaRPr lang="en-US" sz="1588" b="1" dirty="0">
              <a:latin typeface="Courier"/>
              <a:cs typeface="Courier"/>
            </a:endParaRPr>
          </a:p>
          <a:p>
            <a:r>
              <a:rPr lang="en-US" sz="1588" b="1" dirty="0">
                <a:latin typeface="Courier"/>
                <a:cs typeface="Courier"/>
              </a:rPr>
              <a:t>  for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=0;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&lt;5;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++ {</a:t>
            </a:r>
          </a:p>
          <a:p>
            <a:r>
              <a:rPr lang="en-US" sz="1588" b="1" dirty="0">
                <a:latin typeface="Courier"/>
                <a:cs typeface="Courier"/>
              </a:rPr>
              <a:t>    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 = (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*</a:t>
            </a:r>
            <a:r>
              <a:rPr lang="en-US" sz="1588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588" b="1" dirty="0">
                <a:latin typeface="Courier"/>
                <a:cs typeface="Courier"/>
              </a:rPr>
              <a:t>) + </a:t>
            </a:r>
            <a:r>
              <a:rPr lang="en-US" sz="1588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}</a:t>
            </a:r>
          </a:p>
          <a:p>
            <a:r>
              <a:rPr lang="en-US" sz="1588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FE77C3-5F77-4495-9C35-F7CA9A7C6E4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 rot="5400000">
            <a:off x="9142156" y="4004755"/>
            <a:ext cx="989012" cy="636140"/>
          </a:xfrm>
          <a:prstGeom prst="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DBE73-F1EF-466E-A638-52DAA430FDEA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7334893" y="6182667"/>
            <a:ext cx="1547916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mr-IN" sz="1000" b="1" dirty="0">
                <a:latin typeface="Courier"/>
                <a:cs typeface="Courier"/>
              </a:rPr>
              <a:t>…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 = (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*</a:t>
            </a:r>
            <a:r>
              <a:rPr lang="en-US" sz="1000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000" b="1" dirty="0">
                <a:latin typeface="Courier"/>
                <a:cs typeface="Courier"/>
              </a:rPr>
              <a:t>) + </a:t>
            </a:r>
            <a:r>
              <a:rPr lang="en-US" sz="1000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000" b="1" dirty="0">
                <a:latin typeface="Courier"/>
                <a:cs typeface="Courier"/>
              </a:rPr>
              <a:t>; </a:t>
            </a:r>
            <a:r>
              <a:rPr lang="mr-IN" sz="1000" b="1" dirty="0">
                <a:latin typeface="Courier"/>
                <a:cs typeface="Courier"/>
              </a:rPr>
              <a:t>…</a:t>
            </a:r>
            <a:endParaRPr lang="en-US" sz="1000" b="1" dirty="0">
              <a:latin typeface="Courier"/>
              <a:cs typeface="Couri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EA1D4E-5A79-4337-B3A1-B55EF6D08D3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95637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7347E9-3755-4D5F-B835-C9F0D3D9FF0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368655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D9B0B-F0BF-4E41-B512-A184D44F1E6A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541673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52823-1CD3-48FF-9C27-DBC8E9F6FF66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8918090" y="6182667"/>
            <a:ext cx="1240140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 err="1">
                <a:latin typeface="Courier"/>
                <a:cs typeface="Courier"/>
              </a:rPr>
              <a:t>mul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temp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97E6D-DDC1-4FD2-8D1B-AE0E425A72B5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10277083" y="6182668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822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A989-94A7-4308-A47D-B03AFC5B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Think, Pair, and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F675-863E-4E2D-AC72-591A33E1F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FF7C80"/>
                </a:solidFill>
              </a:rPr>
              <a:t>Python</a:t>
            </a:r>
            <a:r>
              <a:rPr lang="en-US" dirty="0"/>
              <a:t> in your programming?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40FFFF"/>
                </a:solidFill>
              </a:rPr>
              <a:t>C</a:t>
            </a:r>
            <a:r>
              <a:rPr lang="en-US" dirty="0"/>
              <a:t> in your programming?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FFFF00"/>
                </a:solidFill>
              </a:rPr>
              <a:t>Assembly Language </a:t>
            </a:r>
            <a:r>
              <a:rPr lang="en-US" dirty="0"/>
              <a:t>in your programming?</a:t>
            </a:r>
          </a:p>
          <a:p>
            <a:pPr marL="0" indent="0">
              <a:buNone/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77103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B45DD-2402-43FB-98DD-21907C4D429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2029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F0AC5-0E2C-41A9-ABC8-285A408BD5B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2440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7ACE3-DBC8-4C15-AC74-A85118DD6C9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2619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9A1C82CC-061A-42F4-BBB3-EEAF03DF9A0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65349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08B66-440F-4F0E-B3FC-674ADEA4DF9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292787" y="1529561"/>
            <a:ext cx="4761989" cy="2713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62905-D807-4758-8A6B-582B49A5A8E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450181" y="2135073"/>
            <a:ext cx="2721314" cy="2036356"/>
          </a:xfrm>
          <a:prstGeom prst="rect">
            <a:avLst/>
          </a:prstGeom>
          <a:noFill/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main(void) {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a, b, c;</a:t>
            </a:r>
          </a:p>
          <a:p>
            <a:endParaRPr lang="en-US" sz="1588" b="1" dirty="0">
              <a:latin typeface="Courier"/>
              <a:cs typeface="Courier"/>
            </a:endParaRPr>
          </a:p>
          <a:p>
            <a:r>
              <a:rPr lang="en-US" sz="1588" b="1" dirty="0">
                <a:latin typeface="Courier"/>
                <a:cs typeface="Courier"/>
              </a:rPr>
              <a:t>  for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=0;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&lt;5;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++ {</a:t>
            </a:r>
          </a:p>
          <a:p>
            <a:r>
              <a:rPr lang="en-US" sz="1588" b="1" dirty="0">
                <a:latin typeface="Courier"/>
                <a:cs typeface="Courier"/>
              </a:rPr>
              <a:t>    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 = (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*</a:t>
            </a:r>
            <a:r>
              <a:rPr lang="en-US" sz="1588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588" b="1" dirty="0">
                <a:latin typeface="Courier"/>
                <a:cs typeface="Courier"/>
              </a:rPr>
              <a:t>) + </a:t>
            </a:r>
            <a:r>
              <a:rPr lang="en-US" sz="1588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}</a:t>
            </a:r>
          </a:p>
          <a:p>
            <a:r>
              <a:rPr lang="en-US" sz="1588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FE77C3-5F77-4495-9C35-F7CA9A7C6E4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5400000">
            <a:off x="9142156" y="4004755"/>
            <a:ext cx="989012" cy="636140"/>
          </a:xfrm>
          <a:prstGeom prst="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DBE73-F1EF-466E-A638-52DAA430FDE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34893" y="6182667"/>
            <a:ext cx="1547916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mr-IN" sz="1000" b="1" dirty="0">
                <a:latin typeface="Courier"/>
                <a:cs typeface="Courier"/>
              </a:rPr>
              <a:t>…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 = (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*</a:t>
            </a:r>
            <a:r>
              <a:rPr lang="en-US" sz="1000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000" b="1" dirty="0">
                <a:latin typeface="Courier"/>
                <a:cs typeface="Courier"/>
              </a:rPr>
              <a:t>) + </a:t>
            </a:r>
            <a:r>
              <a:rPr lang="en-US" sz="1000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000" b="1" dirty="0">
                <a:latin typeface="Courier"/>
                <a:cs typeface="Courier"/>
              </a:rPr>
              <a:t>; </a:t>
            </a:r>
            <a:r>
              <a:rPr lang="mr-IN" sz="1000" b="1" dirty="0">
                <a:latin typeface="Courier"/>
                <a:cs typeface="Courier"/>
              </a:rPr>
              <a:t>…</a:t>
            </a:r>
            <a:endParaRPr lang="en-US" sz="1000" b="1" dirty="0">
              <a:latin typeface="Courier"/>
              <a:cs typeface="Couri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8A009-017C-40A3-A8E2-30E3B4AE84E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95458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EA1D4E-5A79-4337-B3A1-B55EF6D08D3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95637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6D9EB0-FC08-4383-806E-30FE4B06FB5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68476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7347E9-3755-4D5F-B835-C9F0D3D9FF0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68655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EED8F2-DB2A-4818-848B-74DCFF08C07B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541494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D9B0B-F0BF-4E41-B512-A184D44F1E6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41673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52823-1CD3-48FF-9C27-DBC8E9F6FF66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8918090" y="6182667"/>
            <a:ext cx="1240140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 err="1">
                <a:latin typeface="Courier"/>
                <a:cs typeface="Courier"/>
              </a:rPr>
              <a:t>mul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temp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97E6D-DDC1-4FD2-8D1B-AE0E425A72B5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10277083" y="6182668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35FD-B047-4D7C-9A0E-723A05067CC5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10277084" y="6182669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8064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B45DD-2402-43FB-98DD-21907C4D429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2029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F0AC5-0E2C-41A9-ABC8-285A408BD5B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2440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7ACE3-DBC8-4C15-AC74-A85118DD6C9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2619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9A1C82CC-061A-42F4-BBB3-EEAF03DF9A0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65349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08B66-440F-4F0E-B3FC-674ADEA4DF9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292787" y="1529561"/>
            <a:ext cx="4761989" cy="2713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62905-D807-4758-8A6B-582B49A5A8E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450181" y="2135073"/>
            <a:ext cx="2721314" cy="2036356"/>
          </a:xfrm>
          <a:prstGeom prst="rect">
            <a:avLst/>
          </a:prstGeom>
          <a:noFill/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main(void) {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a, b, c;</a:t>
            </a:r>
          </a:p>
          <a:p>
            <a:endParaRPr lang="en-US" sz="1588" b="1" dirty="0">
              <a:latin typeface="Courier"/>
              <a:cs typeface="Courier"/>
            </a:endParaRPr>
          </a:p>
          <a:p>
            <a:r>
              <a:rPr lang="en-US" sz="1588" b="1" dirty="0">
                <a:latin typeface="Courier"/>
                <a:cs typeface="Courier"/>
              </a:rPr>
              <a:t>  for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=0;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&lt;5;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++ {</a:t>
            </a:r>
          </a:p>
          <a:p>
            <a:r>
              <a:rPr lang="en-US" sz="1588" b="1" dirty="0">
                <a:latin typeface="Courier"/>
                <a:cs typeface="Courier"/>
              </a:rPr>
              <a:t>    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 = (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*</a:t>
            </a:r>
            <a:r>
              <a:rPr lang="en-US" sz="1588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588" b="1" dirty="0">
                <a:latin typeface="Courier"/>
                <a:cs typeface="Courier"/>
              </a:rPr>
              <a:t>) + </a:t>
            </a:r>
            <a:r>
              <a:rPr lang="en-US" sz="1588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}</a:t>
            </a:r>
          </a:p>
          <a:p>
            <a:r>
              <a:rPr lang="en-US" sz="1588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FE77C3-5F77-4495-9C35-F7CA9A7C6E4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5400000">
            <a:off x="9142156" y="4004755"/>
            <a:ext cx="989012" cy="636140"/>
          </a:xfrm>
          <a:prstGeom prst="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DBE73-F1EF-466E-A638-52DAA430FDE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34893" y="6182667"/>
            <a:ext cx="1547916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mr-IN" sz="1000" b="1" dirty="0">
                <a:latin typeface="Courier"/>
                <a:cs typeface="Courier"/>
              </a:rPr>
              <a:t>…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 = (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*</a:t>
            </a:r>
            <a:r>
              <a:rPr lang="en-US" sz="1000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000" b="1" dirty="0">
                <a:latin typeface="Courier"/>
                <a:cs typeface="Courier"/>
              </a:rPr>
              <a:t>) + </a:t>
            </a:r>
            <a:r>
              <a:rPr lang="en-US" sz="1000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000" b="1" dirty="0">
                <a:latin typeface="Courier"/>
                <a:cs typeface="Courier"/>
              </a:rPr>
              <a:t>; </a:t>
            </a:r>
            <a:r>
              <a:rPr lang="mr-IN" sz="1000" b="1" dirty="0">
                <a:latin typeface="Courier"/>
                <a:cs typeface="Courier"/>
              </a:rPr>
              <a:t>…</a:t>
            </a:r>
            <a:endParaRPr lang="en-US" sz="1000" b="1" dirty="0">
              <a:latin typeface="Courier"/>
              <a:cs typeface="Couri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8A009-017C-40A3-A8E2-30E3B4AE84E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95458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EA1D4E-5A79-4337-B3A1-B55EF6D08D3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95637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6D9EB0-FC08-4383-806E-30FE4B06FB5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68476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7347E9-3755-4D5F-B835-C9F0D3D9FF0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68655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EED8F2-DB2A-4818-848B-74DCFF08C07B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541494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D9B0B-F0BF-4E41-B512-A184D44F1E6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41673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52823-1CD3-48FF-9C27-DBC8E9F6FF66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8918090" y="6182667"/>
            <a:ext cx="1240140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 err="1">
                <a:latin typeface="Courier"/>
                <a:cs typeface="Courier"/>
              </a:rPr>
              <a:t>mul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temp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97E6D-DDC1-4FD2-8D1B-AE0E425A72B5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10277083" y="6182668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35FD-B047-4D7C-9A0E-723A05067CC5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244044" y="5801639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A6897-95F9-4803-A4DF-268077C863E0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245715" y="5805064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51364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B45DD-2402-43FB-98DD-21907C4D429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2029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F0AC5-0E2C-41A9-ABC8-285A408BD5B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2440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7ACE3-DBC8-4C15-AC74-A85118DD6C9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2619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9A1C82CC-061A-42F4-BBB3-EEAF03DF9A0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65349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08B66-440F-4F0E-B3FC-674ADEA4DF9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292787" y="1529561"/>
            <a:ext cx="4761989" cy="2713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62905-D807-4758-8A6B-582B49A5A8E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450181" y="2135073"/>
            <a:ext cx="2721314" cy="2036356"/>
          </a:xfrm>
          <a:prstGeom prst="rect">
            <a:avLst/>
          </a:prstGeom>
          <a:noFill/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main(void) {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a, b, c;</a:t>
            </a:r>
          </a:p>
          <a:p>
            <a:endParaRPr lang="en-US" sz="1588" b="1" dirty="0">
              <a:latin typeface="Courier"/>
              <a:cs typeface="Courier"/>
            </a:endParaRPr>
          </a:p>
          <a:p>
            <a:r>
              <a:rPr lang="en-US" sz="1588" b="1" dirty="0">
                <a:latin typeface="Courier"/>
                <a:cs typeface="Courier"/>
              </a:rPr>
              <a:t>  for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=0;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&lt;5;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++ {</a:t>
            </a:r>
          </a:p>
          <a:p>
            <a:r>
              <a:rPr lang="en-US" sz="1588" b="1" dirty="0">
                <a:latin typeface="Courier"/>
                <a:cs typeface="Courier"/>
              </a:rPr>
              <a:t>    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 = (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*</a:t>
            </a:r>
            <a:r>
              <a:rPr lang="en-US" sz="1588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588" b="1" dirty="0">
                <a:latin typeface="Courier"/>
                <a:cs typeface="Courier"/>
              </a:rPr>
              <a:t>) + </a:t>
            </a:r>
            <a:r>
              <a:rPr lang="en-US" sz="1588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}</a:t>
            </a:r>
          </a:p>
          <a:p>
            <a:r>
              <a:rPr lang="en-US" sz="1588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FE77C3-5F77-4495-9C35-F7CA9A7C6E4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5400000">
            <a:off x="9142156" y="4004755"/>
            <a:ext cx="989012" cy="636140"/>
          </a:xfrm>
          <a:prstGeom prst="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DBE73-F1EF-466E-A638-52DAA430FDE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34893" y="6182667"/>
            <a:ext cx="1547916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mr-IN" sz="1000" b="1" dirty="0">
                <a:latin typeface="Courier"/>
                <a:cs typeface="Courier"/>
              </a:rPr>
              <a:t>…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 = (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*</a:t>
            </a:r>
            <a:r>
              <a:rPr lang="en-US" sz="1000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000" b="1" dirty="0">
                <a:latin typeface="Courier"/>
                <a:cs typeface="Courier"/>
              </a:rPr>
              <a:t>) + </a:t>
            </a:r>
            <a:r>
              <a:rPr lang="en-US" sz="1000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000" b="1" dirty="0">
                <a:latin typeface="Courier"/>
                <a:cs typeface="Courier"/>
              </a:rPr>
              <a:t>; </a:t>
            </a:r>
            <a:r>
              <a:rPr lang="mr-IN" sz="1000" b="1" dirty="0">
                <a:latin typeface="Courier"/>
                <a:cs typeface="Courier"/>
              </a:rPr>
              <a:t>…</a:t>
            </a:r>
            <a:endParaRPr lang="en-US" sz="1000" b="1" dirty="0">
              <a:latin typeface="Courier"/>
              <a:cs typeface="Couri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8A009-017C-40A3-A8E2-30E3B4AE84E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95458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EA1D4E-5A79-4337-B3A1-B55EF6D08D3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95637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6D9EB0-FC08-4383-806E-30FE4B06FB5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68476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7347E9-3755-4D5F-B835-C9F0D3D9FF0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68655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EED8F2-DB2A-4818-848B-74DCFF08C07B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541494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D9B0B-F0BF-4E41-B512-A184D44F1E6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41673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52823-1CD3-48FF-9C27-DBC8E9F6FF66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8918090" y="6182667"/>
            <a:ext cx="1240140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 err="1">
                <a:latin typeface="Courier"/>
                <a:cs typeface="Courier"/>
              </a:rPr>
              <a:t>mul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temp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97E6D-DDC1-4FD2-8D1B-AE0E425A72B5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10277083" y="6182668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35FD-B047-4D7C-9A0E-723A05067CC5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244044" y="5801639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A6897-95F9-4803-A4DF-268077C863E0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126721" y="3904781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DCB0BE-96C5-4F5A-85A9-819C189BE08D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110424" y="3904626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4580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B45DD-2402-43FB-98DD-21907C4D429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62029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F0AC5-0E2C-41A9-ABC8-285A408BD5B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2440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7ACE3-DBC8-4C15-AC74-A85118DD6C95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2619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9A1C82CC-061A-42F4-BBB3-EEAF03DF9A0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465349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08B66-440F-4F0E-B3FC-674ADEA4DF9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292787" y="1529561"/>
            <a:ext cx="4761989" cy="2713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62905-D807-4758-8A6B-582B49A5A8E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450181" y="2135073"/>
            <a:ext cx="2721314" cy="2036356"/>
          </a:xfrm>
          <a:prstGeom prst="rect">
            <a:avLst/>
          </a:prstGeom>
          <a:noFill/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main(void) {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a, b, c;</a:t>
            </a:r>
          </a:p>
          <a:p>
            <a:endParaRPr lang="en-US" sz="1588" b="1" dirty="0">
              <a:latin typeface="Courier"/>
              <a:cs typeface="Courier"/>
            </a:endParaRPr>
          </a:p>
          <a:p>
            <a:r>
              <a:rPr lang="en-US" sz="1588" b="1" dirty="0">
                <a:latin typeface="Courier"/>
                <a:cs typeface="Courier"/>
              </a:rPr>
              <a:t>  for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=0;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&lt;5;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++ {</a:t>
            </a:r>
          </a:p>
          <a:p>
            <a:r>
              <a:rPr lang="en-US" sz="1588" b="1" dirty="0">
                <a:latin typeface="Courier"/>
                <a:cs typeface="Courier"/>
              </a:rPr>
              <a:t>    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 = (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*</a:t>
            </a:r>
            <a:r>
              <a:rPr lang="en-US" sz="1588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588" b="1" dirty="0">
                <a:latin typeface="Courier"/>
                <a:cs typeface="Courier"/>
              </a:rPr>
              <a:t>) + </a:t>
            </a:r>
            <a:r>
              <a:rPr lang="en-US" sz="1588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}</a:t>
            </a:r>
          </a:p>
          <a:p>
            <a:r>
              <a:rPr lang="en-US" sz="1588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FE77C3-5F77-4495-9C35-F7CA9A7C6E4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5400000">
            <a:off x="9142156" y="4004755"/>
            <a:ext cx="989012" cy="636140"/>
          </a:xfrm>
          <a:prstGeom prst="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DBE73-F1EF-466E-A638-52DAA430FDEA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7334893" y="6182667"/>
            <a:ext cx="1547916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mr-IN" sz="1000" b="1" dirty="0">
                <a:latin typeface="Courier"/>
                <a:cs typeface="Courier"/>
              </a:rPr>
              <a:t>…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 = (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*</a:t>
            </a:r>
            <a:r>
              <a:rPr lang="en-US" sz="1000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000" b="1" dirty="0">
                <a:latin typeface="Courier"/>
                <a:cs typeface="Courier"/>
              </a:rPr>
              <a:t>) + </a:t>
            </a:r>
            <a:r>
              <a:rPr lang="en-US" sz="1000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000" b="1" dirty="0">
                <a:latin typeface="Courier"/>
                <a:cs typeface="Courier"/>
              </a:rPr>
              <a:t>; </a:t>
            </a:r>
            <a:r>
              <a:rPr lang="mr-IN" sz="1000" b="1" dirty="0">
                <a:latin typeface="Courier"/>
                <a:cs typeface="Courier"/>
              </a:rPr>
              <a:t>…</a:t>
            </a:r>
            <a:endParaRPr lang="en-US" sz="1000" b="1" dirty="0">
              <a:latin typeface="Courier"/>
              <a:cs typeface="Couri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8A009-017C-40A3-A8E2-30E3B4AE84E4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95458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EA1D4E-5A79-4337-B3A1-B55EF6D08D39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95637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6D9EB0-FC08-4383-806E-30FE4B06FB57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368476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7347E9-3755-4D5F-B835-C9F0D3D9FF07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368655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EED8F2-DB2A-4818-848B-74DCFF08C07B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541494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D9B0B-F0BF-4E41-B512-A184D44F1E6A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541673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>
            <p:custDataLst>
              <p:tags r:id="rId29"/>
            </p:custDataLst>
          </p:nvPr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52823-1CD3-48FF-9C27-DBC8E9F6FF66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8918090" y="6182667"/>
            <a:ext cx="1240140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 err="1">
                <a:latin typeface="Courier"/>
                <a:cs typeface="Courier"/>
              </a:rPr>
              <a:t>mul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temp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97E6D-DDC1-4FD2-8D1B-AE0E425A72B5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10277083" y="6182668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35FD-B047-4D7C-9A0E-723A05067CC5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244044" y="5801639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A6897-95F9-4803-A4DF-268077C863E0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126721" y="3904781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DCB0BE-96C5-4F5A-85A9-819C189BE08D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135783" y="3107727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07183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2D60-B729-45C6-C23F-CE5C94642F5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Benefits of Computer Architecture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42FADF2-8DC7-BC06-C021-F3573B41F55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18592" y="1407110"/>
            <a:ext cx="4011610" cy="2020454"/>
          </a:xfrm>
          <a:prstGeom prst="rect">
            <a:avLst/>
          </a:prstGeom>
        </p:spPr>
        <p:txBody>
          <a:bodyPr wrap="square" lIns="80673" tIns="40337" rIns="80673" bIns="40337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=i+1) {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F00"/>
                </a:solidFill>
                <a:latin typeface="Courier"/>
                <a:cs typeface="Courier"/>
              </a:rPr>
              <a:t>for(j=0; j&lt;YSIZE;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r = 0;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/>
                <a:cs typeface="Courier"/>
              </a:rPr>
              <a:t>for(k=0; k&lt;XSIZE;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r = r + y[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][k] * 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x[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][j] =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D48D85-0FEE-6272-F596-CAC1A2A336D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790672" y="1378141"/>
            <a:ext cx="6096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for(kk=0; kk&lt;YSIZE; kk=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=i+1)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YSIZE)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YSIZE;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latin typeface="Courier" pitchFamily="2" charset="0"/>
              </a:rPr>
              <a:t>         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for(j=</a:t>
            </a:r>
            <a:r>
              <a:rPr lang="en-US" sz="1400" dirty="0" err="1">
                <a:solidFill>
                  <a:srgbClr val="9437FF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; j&lt;p;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r=0;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XSIZE)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kk + B;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XSIZE;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</a:t>
            </a:r>
          </a:p>
          <a:p>
            <a:r>
              <a:rPr lang="en-US" sz="1400" dirty="0">
                <a:latin typeface="Courier" pitchFamily="2" charset="0"/>
              </a:rPr>
              <a:t>            </a:t>
            </a:r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for(k=kk; k&lt;q;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       r = r + y[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][k]*z[k][j];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=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+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  <a:endParaRPr lang="en-US" sz="1400" dirty="0">
              <a:solidFill>
                <a:schemeClr val="bg1"/>
              </a:solidFill>
              <a:effectLst/>
              <a:latin typeface="Courier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9425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2D60-B729-45C6-C23F-CE5C94642F5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Benefits of Computer Architecture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42FADF2-8DC7-BC06-C021-F3573B41F55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318592" y="1407110"/>
            <a:ext cx="4011610" cy="2020454"/>
          </a:xfrm>
          <a:prstGeom prst="rect">
            <a:avLst/>
          </a:prstGeom>
        </p:spPr>
        <p:txBody>
          <a:bodyPr wrap="square" lIns="80673" tIns="40337" rIns="80673" bIns="40337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=i+1) {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F00"/>
                </a:solidFill>
                <a:latin typeface="Courier"/>
                <a:cs typeface="Courier"/>
              </a:rPr>
              <a:t>for(j=0; j&lt;YSIZE;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r = 0;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/>
                <a:cs typeface="Courier"/>
              </a:rPr>
              <a:t>for(k=0; k&lt;XSIZE;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r = r + y[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][k] * 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x[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][j] =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D48D85-0FEE-6272-F596-CAC1A2A336D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790672" y="1378141"/>
            <a:ext cx="6096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for(kk=0; kk&lt;YSIZE; kk=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=i+1)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YSIZE)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YSIZE;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latin typeface="Courier" pitchFamily="2" charset="0"/>
              </a:rPr>
              <a:t>         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for(j=</a:t>
            </a:r>
            <a:r>
              <a:rPr lang="en-US" sz="1400" dirty="0" err="1">
                <a:solidFill>
                  <a:srgbClr val="9437FF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; j&lt;p;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r=0;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XSIZE)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kk + B;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XSIZE;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</a:t>
            </a:r>
          </a:p>
          <a:p>
            <a:r>
              <a:rPr lang="en-US" sz="1400" dirty="0">
                <a:latin typeface="Courier" pitchFamily="2" charset="0"/>
              </a:rPr>
              <a:t>            </a:t>
            </a:r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for(k=kk; k&lt;q;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       r = r + y[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][k]*z[k][j];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=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+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  <a:endParaRPr lang="en-US" sz="1400" dirty="0">
              <a:solidFill>
                <a:schemeClr val="bg1"/>
              </a:solidFill>
              <a:effectLst/>
              <a:latin typeface="Courier" pitchFamily="2" charset="0"/>
            </a:endParaRPr>
          </a:p>
        </p:txBody>
      </p:sp>
      <p:graphicFrame>
        <p:nvGraphicFramePr>
          <p:cNvPr id="141" name="Chart 140">
            <a:extLst>
              <a:ext uri="{FF2B5EF4-FFF2-40B4-BE49-F238E27FC236}">
                <a16:creationId xmlns:a16="http://schemas.microsoft.com/office/drawing/2014/main" id="{CA3E98A9-E5E3-B012-2254-D53080FA5579}"/>
              </a:ext>
            </a:extLst>
          </p:cNvPr>
          <p:cNvGraphicFramePr>
            <a:graphicFrameLocks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402236996"/>
              </p:ext>
            </p:extLst>
          </p:nvPr>
        </p:nvGraphicFramePr>
        <p:xfrm>
          <a:off x="227035" y="3391155"/>
          <a:ext cx="5868965" cy="3330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173104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2D60-B729-45C6-C23F-CE5C94642F5F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Benefits of Computer Architecture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D74ABFD4-B894-B5C9-CEA9-903CEACB09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75701" y="1290563"/>
            <a:ext cx="4383088" cy="2208442"/>
          </a:xfrm>
          <a:prstGeom prst="roundRect">
            <a:avLst/>
          </a:prstGeom>
          <a:noFill/>
          <a:ln>
            <a:solidFill>
              <a:srgbClr val="FF93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42FADF2-8DC7-BC06-C021-F3573B41F5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18592" y="1407110"/>
            <a:ext cx="4011610" cy="2020454"/>
          </a:xfrm>
          <a:prstGeom prst="rect">
            <a:avLst/>
          </a:prstGeom>
        </p:spPr>
        <p:txBody>
          <a:bodyPr wrap="square" lIns="80673" tIns="40337" rIns="80673" bIns="40337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=i+1) {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F00"/>
                </a:solidFill>
                <a:latin typeface="Courier"/>
                <a:cs typeface="Courier"/>
              </a:rPr>
              <a:t>for(j=0; j&lt;YSIZE;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r = 0;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/>
                <a:cs typeface="Courier"/>
              </a:rPr>
              <a:t>for(k=0; k&lt;XSIZE;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r = r + y[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][k] * 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x[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][j] =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D48D85-0FEE-6272-F596-CAC1A2A336D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790672" y="1378141"/>
            <a:ext cx="6096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for(kk=0; kk&lt;YSIZE; kk=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=i+1)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YSIZE)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YSIZE;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latin typeface="Courier" pitchFamily="2" charset="0"/>
              </a:rPr>
              <a:t>         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for(j=</a:t>
            </a:r>
            <a:r>
              <a:rPr lang="en-US" sz="1400" dirty="0" err="1">
                <a:solidFill>
                  <a:srgbClr val="9437FF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; j&lt;p;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r=0;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XSIZE)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kk + B;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XSIZE;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</a:t>
            </a:r>
          </a:p>
          <a:p>
            <a:r>
              <a:rPr lang="en-US" sz="1400" dirty="0">
                <a:latin typeface="Courier" pitchFamily="2" charset="0"/>
              </a:rPr>
              <a:t>            </a:t>
            </a:r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for(k=kk; k&lt;q;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       r = r + y[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][k]*z[k][j];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=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+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  <a:endParaRPr lang="en-US" sz="1400" dirty="0">
              <a:solidFill>
                <a:schemeClr val="bg1"/>
              </a:solidFill>
              <a:effectLst/>
              <a:latin typeface="Courier" pitchFamily="2" charset="0"/>
            </a:endParaRPr>
          </a:p>
        </p:txBody>
      </p:sp>
      <p:graphicFrame>
        <p:nvGraphicFramePr>
          <p:cNvPr id="141" name="Chart 140">
            <a:extLst>
              <a:ext uri="{FF2B5EF4-FFF2-40B4-BE49-F238E27FC236}">
                <a16:creationId xmlns:a16="http://schemas.microsoft.com/office/drawing/2014/main" id="{CA3E98A9-E5E3-B012-2254-D53080FA5579}"/>
              </a:ext>
            </a:extLst>
          </p:cNvPr>
          <p:cNvGraphicFramePr>
            <a:graphicFrameLocks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402236996"/>
              </p:ext>
            </p:extLst>
          </p:nvPr>
        </p:nvGraphicFramePr>
        <p:xfrm>
          <a:off x="227035" y="3391155"/>
          <a:ext cx="5868965" cy="3330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F6E4B204-E347-E850-A409-41E634301A6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526144" y="1290563"/>
            <a:ext cx="4872034" cy="5572355"/>
          </a:xfrm>
          <a:prstGeom prst="roundRect">
            <a:avLst>
              <a:gd name="adj" fmla="val 6057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D55EA73F-8A57-48AD-D2E1-185CB718BF76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rot="4694378">
            <a:off x="3109669" y="3384974"/>
            <a:ext cx="952877" cy="453020"/>
          </a:xfrm>
          <a:prstGeom prst="rightArrow">
            <a:avLst/>
          </a:prstGeom>
          <a:gradFill flip="none" rotWithShape="1">
            <a:gsLst>
              <a:gs pos="0">
                <a:srgbClr val="FF9300">
                  <a:shade val="30000"/>
                  <a:satMod val="115000"/>
                </a:srgbClr>
              </a:gs>
              <a:gs pos="50000">
                <a:srgbClr val="FF9300">
                  <a:shade val="67500"/>
                  <a:satMod val="115000"/>
                </a:srgbClr>
              </a:gs>
              <a:gs pos="100000">
                <a:srgbClr val="FF93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7075BBF5-5EE8-4EC5-2BD1-B1F90F7F914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9876382">
            <a:off x="5572248" y="4427799"/>
            <a:ext cx="952877" cy="453020"/>
          </a:xfrm>
          <a:prstGeom prst="right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579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BE57-AF86-B2D9-98C9-FBF7BE6F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“ugly” code faster?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B677C-F79B-F81F-4A73-C1BD5951C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996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CC194-71FF-6925-82E0-E5884DE3C045}"/>
              </a:ext>
            </a:extLst>
          </p:cNvPr>
          <p:cNvSpPr/>
          <p:nvPr/>
        </p:nvSpPr>
        <p:spPr>
          <a:xfrm>
            <a:off x="221520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2E167-62B3-2D44-220C-3BA4D02CE72E}"/>
              </a:ext>
            </a:extLst>
          </p:cNvPr>
          <p:cNvSpPr txBox="1"/>
          <p:nvPr/>
        </p:nvSpPr>
        <p:spPr>
          <a:xfrm>
            <a:off x="5257971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09DDC-BA3D-5C21-D015-8C0195A431DD}"/>
              </a:ext>
            </a:extLst>
          </p:cNvPr>
          <p:cNvSpPr/>
          <p:nvPr/>
        </p:nvSpPr>
        <p:spPr>
          <a:xfrm>
            <a:off x="299253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14F187-3754-85B7-AECB-C0DD49B70F95}"/>
              </a:ext>
            </a:extLst>
          </p:cNvPr>
          <p:cNvSpPr/>
          <p:nvPr/>
        </p:nvSpPr>
        <p:spPr>
          <a:xfrm>
            <a:off x="7430011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850E23-B038-D084-26AD-9AADE193C756}"/>
              </a:ext>
            </a:extLst>
          </p:cNvPr>
          <p:cNvSpPr/>
          <p:nvPr/>
        </p:nvSpPr>
        <p:spPr>
          <a:xfrm>
            <a:off x="299254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14837-EA53-E84D-4EF9-C1063D9F1DBD}"/>
              </a:ext>
            </a:extLst>
          </p:cNvPr>
          <p:cNvSpPr/>
          <p:nvPr/>
        </p:nvSpPr>
        <p:spPr>
          <a:xfrm>
            <a:off x="361627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61FE6F-6314-BFE2-FB53-7AD05808F086}"/>
              </a:ext>
            </a:extLst>
          </p:cNvPr>
          <p:cNvSpPr/>
          <p:nvPr/>
        </p:nvSpPr>
        <p:spPr>
          <a:xfrm>
            <a:off x="363419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4132D-9B57-646A-6067-39E4E9F99CFE}"/>
              </a:ext>
            </a:extLst>
          </p:cNvPr>
          <p:cNvSpPr/>
          <p:nvPr/>
        </p:nvSpPr>
        <p:spPr>
          <a:xfrm>
            <a:off x="363419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BBB35ED1-447E-5EC5-763A-BB891E7A00FD}"/>
              </a:ext>
            </a:extLst>
          </p:cNvPr>
          <p:cNvSpPr/>
          <p:nvPr/>
        </p:nvSpPr>
        <p:spPr>
          <a:xfrm>
            <a:off x="6602573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AB75-B5A6-2F80-F1F9-8D6AC8D1C3FC}"/>
              </a:ext>
            </a:extLst>
          </p:cNvPr>
          <p:cNvSpPr/>
          <p:nvPr/>
        </p:nvSpPr>
        <p:spPr>
          <a:xfrm>
            <a:off x="2029434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36FAC-4DC0-4A00-A417-0285FF67074A}"/>
              </a:ext>
            </a:extLst>
          </p:cNvPr>
          <p:cNvSpPr/>
          <p:nvPr/>
        </p:nvSpPr>
        <p:spPr>
          <a:xfrm>
            <a:off x="2091807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D8EA71-E75E-4187-3BDE-7DF9958357C7}"/>
              </a:ext>
            </a:extLst>
          </p:cNvPr>
          <p:cNvSpPr/>
          <p:nvPr/>
        </p:nvSpPr>
        <p:spPr>
          <a:xfrm>
            <a:off x="2093599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79B9AE-8ED8-4C69-82D4-22F024F7FBF4}"/>
              </a:ext>
            </a:extLst>
          </p:cNvPr>
          <p:cNvSpPr/>
          <p:nvPr/>
        </p:nvSpPr>
        <p:spPr>
          <a:xfrm>
            <a:off x="2093599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C93D29-408A-6229-C6AB-67422132C8A7}"/>
              </a:ext>
            </a:extLst>
          </p:cNvPr>
          <p:cNvSpPr/>
          <p:nvPr/>
        </p:nvSpPr>
        <p:spPr>
          <a:xfrm>
            <a:off x="3759614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F04D40-FD22-888F-B39F-74717C25A731}"/>
              </a:ext>
            </a:extLst>
          </p:cNvPr>
          <p:cNvSpPr/>
          <p:nvPr/>
        </p:nvSpPr>
        <p:spPr>
          <a:xfrm>
            <a:off x="3821987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AB737-776F-855B-1BE8-76BD827885CF}"/>
              </a:ext>
            </a:extLst>
          </p:cNvPr>
          <p:cNvSpPr/>
          <p:nvPr/>
        </p:nvSpPr>
        <p:spPr>
          <a:xfrm>
            <a:off x="3823779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D85632-1A5A-4C2D-6ECB-3DD24E6E1FE1}"/>
              </a:ext>
            </a:extLst>
          </p:cNvPr>
          <p:cNvSpPr/>
          <p:nvPr/>
        </p:nvSpPr>
        <p:spPr>
          <a:xfrm>
            <a:off x="3823779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6B250B-795C-28CA-06E5-EE26E2B75A6F}"/>
              </a:ext>
            </a:extLst>
          </p:cNvPr>
          <p:cNvSpPr/>
          <p:nvPr/>
        </p:nvSpPr>
        <p:spPr>
          <a:xfrm>
            <a:off x="5489794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EE92F-BF1B-AFB4-3682-A4F82A479B00}"/>
              </a:ext>
            </a:extLst>
          </p:cNvPr>
          <p:cNvSpPr/>
          <p:nvPr/>
        </p:nvSpPr>
        <p:spPr>
          <a:xfrm>
            <a:off x="5552167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F1EE18-7759-05E6-6E34-828DF24C7388}"/>
              </a:ext>
            </a:extLst>
          </p:cNvPr>
          <p:cNvSpPr/>
          <p:nvPr/>
        </p:nvSpPr>
        <p:spPr>
          <a:xfrm>
            <a:off x="5553959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9EE65C-B898-2863-5F4F-C80F3C0F65B9}"/>
              </a:ext>
            </a:extLst>
          </p:cNvPr>
          <p:cNvSpPr/>
          <p:nvPr/>
        </p:nvSpPr>
        <p:spPr>
          <a:xfrm>
            <a:off x="5553959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C3B109-3936-A614-55D8-705BF7722C85}"/>
              </a:ext>
            </a:extLst>
          </p:cNvPr>
          <p:cNvSpPr txBox="1"/>
          <p:nvPr/>
        </p:nvSpPr>
        <p:spPr>
          <a:xfrm>
            <a:off x="382939" y="5805064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C49705-F7AD-E377-F8CD-CBA96A812411}"/>
              </a:ext>
            </a:extLst>
          </p:cNvPr>
          <p:cNvSpPr txBox="1"/>
          <p:nvPr/>
        </p:nvSpPr>
        <p:spPr>
          <a:xfrm>
            <a:off x="247648" y="3904626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4D911-AD65-2BFB-8E20-E52ACB591E96}"/>
              </a:ext>
            </a:extLst>
          </p:cNvPr>
          <p:cNvSpPr txBox="1"/>
          <p:nvPr/>
        </p:nvSpPr>
        <p:spPr>
          <a:xfrm>
            <a:off x="7430010" y="2438506"/>
            <a:ext cx="47619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FF00"/>
                </a:solidFill>
                <a:latin typeface="Helvetica Neue" charset="0"/>
                <a:ea typeface="Helvetica Neue" charset="0"/>
                <a:cs typeface="Helvetica Neue" charset="0"/>
              </a:rPr>
              <a:t>We use this (on-chip, faster) memory more efficiently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BF23821-ED3F-62E0-7495-432DF894D033}"/>
              </a:ext>
            </a:extLst>
          </p:cNvPr>
          <p:cNvSpPr/>
          <p:nvPr/>
        </p:nvSpPr>
        <p:spPr>
          <a:xfrm rot="9726946">
            <a:off x="6751941" y="2892204"/>
            <a:ext cx="1692962" cy="868703"/>
          </a:xfrm>
          <a:prstGeom prst="rightArrow">
            <a:avLst/>
          </a:prstGeom>
          <a:solidFill>
            <a:srgbClr val="008F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645469-993E-B7AB-02AE-303B8CF55DAE}"/>
              </a:ext>
            </a:extLst>
          </p:cNvPr>
          <p:cNvSpPr txBox="1"/>
          <p:nvPr/>
        </p:nvSpPr>
        <p:spPr>
          <a:xfrm>
            <a:off x="420694" y="250455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99A4A9-090A-8C6B-653C-F416AA820ECB}"/>
              </a:ext>
            </a:extLst>
          </p:cNvPr>
          <p:cNvSpPr txBox="1"/>
          <p:nvPr/>
        </p:nvSpPr>
        <p:spPr>
          <a:xfrm>
            <a:off x="428260" y="204502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2868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E789-91B0-4CAF-B7ED-B5C3D379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and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A5B3-6D67-45A8-B4B8-5FAF6C79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RISC-V is a Reduced Instruction Set Computer</a:t>
            </a:r>
          </a:p>
          <a:p>
            <a:r>
              <a:rPr lang="en-US" dirty="0"/>
              <a:t>Goal</a:t>
            </a:r>
          </a:p>
          <a:p>
            <a:pPr lvl="1"/>
            <a:r>
              <a:rPr lang="en-US" dirty="0"/>
              <a:t>The main goal of the design is </a:t>
            </a:r>
            <a:r>
              <a:rPr lang="en-US" b="1" dirty="0">
                <a:solidFill>
                  <a:srgbClr val="FF7C80"/>
                </a:solidFill>
              </a:rPr>
              <a:t>high performance </a:t>
            </a:r>
            <a:r>
              <a:rPr lang="en-US" dirty="0"/>
              <a:t>in the </a:t>
            </a:r>
            <a:r>
              <a:rPr lang="en-US" b="1" dirty="0">
                <a:solidFill>
                  <a:srgbClr val="FFFF00"/>
                </a:solidFill>
              </a:rPr>
              <a:t>execution of compiled code</a:t>
            </a:r>
            <a:r>
              <a:rPr lang="en-US" dirty="0"/>
              <a:t>.</a:t>
            </a:r>
          </a:p>
          <a:p>
            <a:r>
              <a:rPr lang="en-US" dirty="0"/>
              <a:t>Philosophy</a:t>
            </a:r>
          </a:p>
          <a:p>
            <a:pPr lvl="1"/>
            <a:r>
              <a:rPr lang="en-US" dirty="0"/>
              <a:t>The basic philosophy of MIPS is to </a:t>
            </a:r>
            <a:r>
              <a:rPr lang="en-US" dirty="0">
                <a:solidFill>
                  <a:srgbClr val="FFFF00"/>
                </a:solidFill>
              </a:rPr>
              <a:t>present an instruction set </a:t>
            </a:r>
            <a:r>
              <a:rPr lang="en-US" dirty="0"/>
              <a:t>that is a </a:t>
            </a:r>
            <a:r>
              <a:rPr lang="en-US" b="1" dirty="0">
                <a:solidFill>
                  <a:srgbClr val="40FFFF"/>
                </a:solidFill>
              </a:rPr>
              <a:t>compiler-driven encoding of the </a:t>
            </a:r>
            <a:r>
              <a:rPr lang="en-US" b="1" dirty="0" err="1">
                <a:solidFill>
                  <a:srgbClr val="40FFFF"/>
                </a:solidFill>
              </a:rPr>
              <a:t>microengine</a:t>
            </a:r>
            <a:r>
              <a:rPr lang="en-US" dirty="0"/>
              <a:t>. Thus,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little or no decoding is needed</a:t>
            </a:r>
            <a:r>
              <a:rPr lang="en-US" dirty="0"/>
              <a:t> and the instructions correspond </a:t>
            </a:r>
            <a:r>
              <a:rPr lang="en-US" b="1" dirty="0">
                <a:solidFill>
                  <a:srgbClr val="FF7C80"/>
                </a:solidFill>
              </a:rPr>
              <a:t>closely to microcode instructions</a:t>
            </a:r>
            <a:r>
              <a:rPr lang="en-US" dirty="0"/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95869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olidFill>
                  <a:srgbClr val="FF4040"/>
                </a:solidFill>
              </a:rPr>
              <a:t>Efficient Memory Access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/>
              <a:t>Effective computing is analogous to effective </a:t>
            </a:r>
            <a:r>
              <a:rPr lang="en-US" i="1" dirty="0"/>
              <a:t>thinking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Lecture 01 - Bad Parallel Parking">
            <a:hlinkClick r:id="" action="ppaction://media"/>
          </p:cNvPr>
          <p:cNvPicPr>
            <a:picLocks noChangeAspect="1"/>
          </p:cNvPicPr>
          <p:nvPr>
            <a:videoFile r:link="rId5"/>
            <p:custDataLst>
              <p:tags r:id="rId6"/>
            </p:custDataLst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924334" y="2262511"/>
            <a:ext cx="2754328" cy="4097346"/>
          </a:xfrm>
          <a:prstGeom prst="rect">
            <a:avLst/>
          </a:prstGeom>
        </p:spPr>
      </p:pic>
      <p:pic>
        <p:nvPicPr>
          <p:cNvPr id="5" name="Lecture 01 - Best Parallel Parking">
            <a:hlinkClick r:id="" action="ppaction://media"/>
          </p:cNvPr>
          <p:cNvPicPr>
            <a:picLocks noChangeAspect="1"/>
          </p:cNvPicPr>
          <p:nvPr>
            <a:videoFile r:link="rId8"/>
            <p:custDataLst>
              <p:tags r:id="rId9"/>
            </p:custDataLst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00046" y="2805468"/>
            <a:ext cx="5627427" cy="3165428"/>
          </a:xfrm>
          <a:prstGeom prst="rect">
            <a:avLst/>
          </a:prstGeom>
        </p:spPr>
      </p:pic>
      <p:sp>
        <p:nvSpPr>
          <p:cNvPr id="6" name="Rectangle 5"/>
          <p:cNvSpPr/>
          <p:nvPr>
            <p:custDataLst>
              <p:tags r:id="rId10"/>
            </p:custDataLst>
          </p:nvPr>
        </p:nvSpPr>
        <p:spPr>
          <a:xfrm>
            <a:off x="0" y="6488668"/>
            <a:ext cx="574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Source: https://www.youtube.com/watch?v=VDN1JWe3rAo</a:t>
            </a:r>
            <a:endParaRPr lang="en-US" dirty="0"/>
          </a:p>
        </p:txBody>
      </p:sp>
      <p:sp>
        <p:nvSpPr>
          <p:cNvPr id="7" name="Rectangle 6"/>
          <p:cNvSpPr/>
          <p:nvPr>
            <p:custDataLst>
              <p:tags r:id="rId11"/>
            </p:custDataLst>
          </p:nvPr>
        </p:nvSpPr>
        <p:spPr>
          <a:xfrm>
            <a:off x="5814563" y="6488668"/>
            <a:ext cx="557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https://www.youtube.com/watch?v=3l31bNE6LT0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57574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4F6D-8CF9-4100-922D-41F55D53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 of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FED5B-435A-49A4-96E7-A2E87006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5124D-F5E3-4FC4-9BC5-319074CAB83A}"/>
              </a:ext>
            </a:extLst>
          </p:cNvPr>
          <p:cNvPicPr/>
          <p:nvPr/>
        </p:nvPicPr>
        <p:blipFill rotWithShape="1">
          <a:blip r:embed="rId3" cstate="print"/>
          <a:srcRect l="19915" t="16570" r="22463" b="5388"/>
          <a:stretch/>
        </p:blipFill>
        <p:spPr bwMode="auto">
          <a:xfrm>
            <a:off x="3812875" y="2156603"/>
            <a:ext cx="4994695" cy="415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40408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5233-6AB7-4B33-8814-E3910C1A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EE8B9-09A1-4799-8CBF-354ADA01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Set Architecture (ISA) Review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RISC-V ISA (R-type, I-type, S-type, U-type)</a:t>
            </a:r>
          </a:p>
          <a:p>
            <a:r>
              <a:rPr lang="en-US" dirty="0"/>
              <a:t>RISC-V Selection and Repetition (SB-type)</a:t>
            </a:r>
          </a:p>
          <a:p>
            <a:r>
              <a:rPr lang="en-US" dirty="0"/>
              <a:t>RISC-V Procedure Calls (UJ-type, stack, nested calls)</a:t>
            </a:r>
          </a:p>
          <a:p>
            <a:r>
              <a:rPr lang="en-US" dirty="0"/>
              <a:t>Pipelining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89744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5233-6AB7-4B33-8814-E3910C1A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EE8B9-09A1-4799-8CBF-354ADA01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Hierarchy, Caches, Cache Performance</a:t>
            </a:r>
          </a:p>
          <a:p>
            <a:r>
              <a:rPr lang="en-US" dirty="0"/>
              <a:t>Virtual Memory</a:t>
            </a:r>
          </a:p>
          <a:p>
            <a:r>
              <a:rPr lang="en-US" dirty="0"/>
              <a:t>Out-of-order Execution</a:t>
            </a:r>
          </a:p>
          <a:p>
            <a:r>
              <a:rPr lang="en-US" dirty="0"/>
              <a:t>Side-channel attacks</a:t>
            </a:r>
          </a:p>
          <a:p>
            <a:r>
              <a:rPr lang="en-US" dirty="0"/>
              <a:t>Multicore and Parallel</a:t>
            </a:r>
          </a:p>
          <a:p>
            <a:r>
              <a:rPr lang="en-US" dirty="0"/>
              <a:t>Cache Coherence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7286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FC5D-F482-463D-91D8-A6B25EC6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69B91-3029-441A-BCFC-EEA84DB0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CSE 30321 – Computer Architecture</a:t>
            </a:r>
          </a:p>
          <a:p>
            <a:pPr lvl="1"/>
            <a:r>
              <a:rPr lang="en-US" dirty="0"/>
              <a:t>Required for CS and CPEG majors</a:t>
            </a:r>
          </a:p>
          <a:p>
            <a:pPr lvl="1"/>
            <a:r>
              <a:rPr lang="en-US" dirty="0" err="1"/>
              <a:t>TuTh</a:t>
            </a:r>
            <a:r>
              <a:rPr lang="en-US" dirty="0"/>
              <a:t> - 11-12:15pm in DeBartolo Hall 116 </a:t>
            </a:r>
          </a:p>
          <a:p>
            <a:endParaRPr lang="en-US" dirty="0"/>
          </a:p>
          <a:p>
            <a:r>
              <a:rPr lang="en-US" dirty="0"/>
              <a:t>Canvas Page</a:t>
            </a:r>
          </a:p>
          <a:p>
            <a:pPr lvl="1"/>
            <a:r>
              <a:rPr lang="en-US" dirty="0">
                <a:hlinkClick r:id="rId3"/>
              </a:rPr>
              <a:t>https://canvas.nd.edu/courses/82217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66BEB-A90D-4A2E-8253-58C48898D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62" y="1510161"/>
            <a:ext cx="4286250" cy="42862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72453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B4BD-B9F9-4D6B-975A-F6B77EF99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A3EB-1C44-44FE-824D-915782D1A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CSE 30321 Computer Architecture </a:t>
            </a:r>
            <a:r>
              <a:rPr lang="en-US" dirty="0" err="1"/>
              <a:t>zyBook</a:t>
            </a:r>
            <a:endParaRPr lang="en-US" dirty="0"/>
          </a:p>
          <a:p>
            <a:pPr lvl="1"/>
            <a:r>
              <a:rPr lang="en-US" dirty="0"/>
              <a:t>Sign in or create an account at </a:t>
            </a:r>
            <a:r>
              <a:rPr lang="en-US" dirty="0">
                <a:hlinkClick r:id="rId3"/>
              </a:rPr>
              <a:t>https://learn.zybooks.com</a:t>
            </a:r>
            <a:endParaRPr lang="en-US" dirty="0"/>
          </a:p>
          <a:p>
            <a:pPr lvl="1"/>
            <a:r>
              <a:rPr lang="en-US" dirty="0"/>
              <a:t>Enter </a:t>
            </a:r>
            <a:r>
              <a:rPr lang="en-US" dirty="0" err="1"/>
              <a:t>zyBook</a:t>
            </a:r>
            <a:r>
              <a:rPr lang="en-US" dirty="0"/>
              <a:t> code: </a:t>
            </a:r>
            <a:r>
              <a:rPr lang="en-US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NDCSE30321MorrisonSpring2024</a:t>
            </a:r>
          </a:p>
          <a:p>
            <a:pPr lvl="1"/>
            <a:r>
              <a:rPr lang="en-US" dirty="0"/>
              <a:t>Subscribe. Cost is $97 for the semester.</a:t>
            </a:r>
          </a:p>
          <a:p>
            <a:r>
              <a:rPr lang="en-US" dirty="0"/>
              <a:t>Course Slack</a:t>
            </a:r>
          </a:p>
          <a:p>
            <a:pPr lvl="1"/>
            <a:r>
              <a:rPr lang="en-US" dirty="0">
                <a:hlinkClick r:id="rId4"/>
              </a:rPr>
              <a:t>https://app.slack.com/client/T0HJVP8MS/C06DND1TLBY</a:t>
            </a:r>
            <a:r>
              <a:rPr lang="en-US" dirty="0"/>
              <a:t> </a:t>
            </a:r>
          </a:p>
          <a:p>
            <a:r>
              <a:rPr lang="en-US" dirty="0"/>
              <a:t>LinkedIn</a:t>
            </a:r>
          </a:p>
          <a:p>
            <a:pPr lvl="1"/>
            <a:r>
              <a:rPr lang="en-US" dirty="0">
                <a:hlinkClick r:id="rId5"/>
              </a:rPr>
              <a:t>https://www.linkedin.com/in/gregariousmatt/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23922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1135-17F6-42D6-9B19-F709E3D3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BD314-79DB-4E4D-A038-8B4BCA022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Office Hours in 178 Fitzpatrick Hall</a:t>
            </a:r>
          </a:p>
          <a:p>
            <a:pPr lvl="1"/>
            <a:r>
              <a:rPr lang="en-US" dirty="0"/>
              <a:t>M, Tu, W – 1-2pm</a:t>
            </a:r>
          </a:p>
          <a:p>
            <a:pPr lvl="1"/>
            <a:r>
              <a:rPr lang="en-US" dirty="0"/>
              <a:t>Th 1-3pm</a:t>
            </a:r>
          </a:p>
          <a:p>
            <a:pPr lvl="1"/>
            <a:r>
              <a:rPr lang="en-US" dirty="0"/>
              <a:t>Or by Appointment</a:t>
            </a:r>
          </a:p>
          <a:p>
            <a:pPr lvl="1"/>
            <a:endParaRPr lang="en-US" dirty="0"/>
          </a:p>
          <a:p>
            <a:r>
              <a:rPr lang="en-US" dirty="0"/>
              <a:t>TA Office Hours on Google Calendar</a:t>
            </a:r>
          </a:p>
          <a:p>
            <a:pPr lvl="1"/>
            <a:r>
              <a:rPr lang="en-US" dirty="0"/>
              <a:t>TA hours start in Week 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6943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DAA1-1465-4D7F-9C1B-805B602A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34AA7-6C47-4F87-A035-E804C3823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 Reading Assignments worth 100 points each</a:t>
            </a:r>
          </a:p>
          <a:p>
            <a:pPr lvl="1"/>
            <a:r>
              <a:rPr lang="en-US" dirty="0"/>
              <a:t>Most due on Tuesday at 11am at the beginning of each week</a:t>
            </a:r>
          </a:p>
          <a:p>
            <a:endParaRPr lang="en-US" dirty="0"/>
          </a:p>
          <a:p>
            <a:r>
              <a:rPr lang="en-US" dirty="0"/>
              <a:t>First Reading Assignment due </a:t>
            </a:r>
            <a:r>
              <a:rPr lang="en-US" dirty="0">
                <a:solidFill>
                  <a:srgbClr val="FFFF00"/>
                </a:solidFill>
              </a:rPr>
              <a:t>this Thursday at 11am</a:t>
            </a:r>
          </a:p>
          <a:p>
            <a:pPr lvl="1"/>
            <a:r>
              <a:rPr lang="en-US" dirty="0"/>
              <a:t>Get ahead of any issues, start back in the studying habit</a:t>
            </a:r>
          </a:p>
          <a:p>
            <a:endParaRPr lang="en-US" dirty="0"/>
          </a:p>
          <a:p>
            <a:r>
              <a:rPr lang="en-US" dirty="0"/>
              <a:t>Let’s look at Lecture Notes and Schedule and the Reading outline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33775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3AA4-CF35-47E2-A096-770784B9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zyBook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B2F62-3409-4A5E-9051-70B4A858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Warning: readings may be longer than in Logic Design</a:t>
            </a:r>
          </a:p>
          <a:p>
            <a:pPr lvl="1"/>
            <a:r>
              <a:rPr lang="en-US" dirty="0"/>
              <a:t>Chapters tend to be longer, as do sections</a:t>
            </a:r>
          </a:p>
          <a:p>
            <a:pPr lvl="1"/>
            <a:r>
              <a:rPr lang="en-US" dirty="0"/>
              <a:t>Keep an eye out for “Instructor Notes”:</a:t>
            </a:r>
          </a:p>
          <a:p>
            <a:pPr lvl="2"/>
            <a:r>
              <a:rPr lang="en-US" dirty="0"/>
              <a:t>Occasionally, these will call out sections that you can skip and still receive full credit for the reading: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Sections marked optional may still be of interest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8B303-59B3-4857-B1DC-2C8B8EC3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40" y="4100999"/>
            <a:ext cx="8284234" cy="127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70891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9170-70B4-408A-9404-7F243EBB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F33B2-0675-4692-AF3B-D2658574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Homework Assignments work 600 points each</a:t>
            </a:r>
          </a:p>
          <a:p>
            <a:endParaRPr lang="en-US" dirty="0"/>
          </a:p>
          <a:p>
            <a:r>
              <a:rPr lang="en-US" dirty="0"/>
              <a:t>Assigned every Thursday and due the following Thursday</a:t>
            </a:r>
          </a:p>
          <a:p>
            <a:pPr lvl="1"/>
            <a:r>
              <a:rPr lang="en-US" dirty="0"/>
              <a:t>Except for the Thursdays prior to Exam 1 and Exam 2</a:t>
            </a:r>
          </a:p>
          <a:p>
            <a:pPr lvl="1"/>
            <a:endParaRPr lang="en-US" dirty="0"/>
          </a:p>
          <a:p>
            <a:r>
              <a:rPr lang="en-US" dirty="0"/>
              <a:t>Submitted to </a:t>
            </a:r>
            <a:r>
              <a:rPr lang="en-US" dirty="0" err="1"/>
              <a:t>Gradescope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859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E903-63CC-4874-AE3B-08472A54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2580-7882-468C-9D81-123024FD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1 – Take Home</a:t>
            </a:r>
          </a:p>
          <a:p>
            <a:pPr lvl="1"/>
            <a:r>
              <a:rPr lang="en-US" dirty="0"/>
              <a:t>Time for 2 hours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Between 2/15/24 at 12:30pm and 2/16/24 at 5:00pm</a:t>
            </a:r>
          </a:p>
          <a:p>
            <a:pPr lvl="1"/>
            <a:r>
              <a:rPr lang="en-US" dirty="0"/>
              <a:t>2,000 points</a:t>
            </a:r>
          </a:p>
          <a:p>
            <a:r>
              <a:rPr lang="en-US" dirty="0"/>
              <a:t>Exam 2 – Take Home</a:t>
            </a:r>
          </a:p>
          <a:p>
            <a:pPr lvl="1"/>
            <a:r>
              <a:rPr lang="en-US" dirty="0"/>
              <a:t>Time for 2 hours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Between 3/28/24 at 12:30pm and 3/29/24 at 5:00pm</a:t>
            </a:r>
          </a:p>
          <a:p>
            <a:pPr lvl="1"/>
            <a:r>
              <a:rPr lang="en-US" dirty="0"/>
              <a:t>2,500 points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5404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0521-6D3A-425F-B0E8-72DAC21F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0121-8E77-4C7C-96DA-FA2B58ECA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  <a:p>
            <a:pPr lvl="1"/>
            <a:r>
              <a:rPr lang="en-US" dirty="0"/>
              <a:t>In Person, Timed</a:t>
            </a:r>
          </a:p>
          <a:p>
            <a:pPr lvl="1"/>
            <a:r>
              <a:rPr lang="en-US" dirty="0"/>
              <a:t>Wednesday, May 8th, 10:30am - 12:30pm</a:t>
            </a:r>
          </a:p>
          <a:p>
            <a:pPr lvl="1"/>
            <a:r>
              <a:rPr lang="en-US" dirty="0"/>
              <a:t>3,000 total points</a:t>
            </a:r>
          </a:p>
          <a:p>
            <a:pPr lvl="1"/>
            <a:endParaRPr lang="en-US" dirty="0"/>
          </a:p>
          <a:p>
            <a:r>
              <a:rPr lang="en-US" dirty="0"/>
              <a:t>Important Information</a:t>
            </a:r>
          </a:p>
          <a:p>
            <a:pPr lvl="1"/>
            <a:r>
              <a:rPr lang="en-US" dirty="0"/>
              <a:t>Review Guides posted 1 week early</a:t>
            </a:r>
          </a:p>
          <a:p>
            <a:pPr lvl="1"/>
            <a:r>
              <a:rPr lang="en-US" dirty="0"/>
              <a:t>Points increase to reflect your better understanding of my Exam expectations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42018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F7E5-00C4-432A-A776-8C4A1875740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In the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F004-5F05-47CC-8774-3EDE20CB9CEB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513B-2594-4C45-87A9-0EB5A740AB6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343793" y="1667446"/>
            <a:ext cx="5504414" cy="46676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3A5F67-E8BE-4060-90B6-04112F6FD06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83962" y="6470078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8"/>
              </a:rPr>
              <a:t>Source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04754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72B5-4F7B-44B7-82D6-E0A7F998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3C1A-0D8E-456E-BE95-D72331D434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90705"/>
              </a:clrFrom>
              <a:clrTo>
                <a:srgbClr val="09070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905269"/>
            <a:ext cx="10287000" cy="4048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44916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5E99-21B4-4F8F-A2ED-BB49E0EC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Breakdown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4C9D2-0324-4F68-913F-F1B7CF5EF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470893"/>
            <a:ext cx="12153900" cy="5210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00659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DF14-2B75-4D94-9F3A-9100EF3E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20F62-471A-4A9A-9287-A14522EF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72 hours for extensions on </a:t>
            </a:r>
            <a:r>
              <a:rPr lang="en-US" i="1" dirty="0"/>
              <a:t>homework assignments</a:t>
            </a:r>
            <a:endParaRPr lang="en-US" dirty="0"/>
          </a:p>
          <a:p>
            <a:pPr lvl="1"/>
            <a:r>
              <a:rPr lang="en-US" dirty="0"/>
              <a:t>Not reading or Exams</a:t>
            </a:r>
          </a:p>
          <a:p>
            <a:pPr lvl="1"/>
            <a:r>
              <a:rPr lang="en-US" dirty="0"/>
              <a:t>Granted for instances such as illness</a:t>
            </a:r>
          </a:p>
          <a:p>
            <a:pPr lvl="1"/>
            <a:r>
              <a:rPr lang="en-US" dirty="0"/>
              <a:t>Not including University-excused extensions (attending a funeral, athletics, </a:t>
            </a:r>
            <a:r>
              <a:rPr lang="en-US" dirty="0" err="1"/>
              <a:t>ect</a:t>
            </a:r>
            <a:r>
              <a:rPr lang="en-US" dirty="0"/>
              <a:t>.)</a:t>
            </a:r>
          </a:p>
          <a:p>
            <a:pPr lvl="1"/>
            <a:endParaRPr lang="en-US" dirty="0"/>
          </a:p>
          <a:p>
            <a:r>
              <a:rPr lang="en-US" dirty="0"/>
              <a:t>Automatically granted if you haven’t used</a:t>
            </a:r>
          </a:p>
          <a:p>
            <a:endParaRPr lang="en-US" dirty="0"/>
          </a:p>
          <a:p>
            <a:r>
              <a:rPr lang="en-US" dirty="0"/>
              <a:t>A way for me to proactively help students</a:t>
            </a:r>
          </a:p>
          <a:p>
            <a:endParaRPr lang="en-US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16116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4148-165B-4FEC-BFC4-687CA574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Class Work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C3E4-0748-4E78-8582-9AB68C88F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Federal Law, a "</a:t>
            </a:r>
            <a:r>
              <a:rPr lang="en-US" dirty="0">
                <a:hlinkClick r:id="rId3" action="ppaction://hlinkfile"/>
              </a:rPr>
              <a:t>Credit Hour</a:t>
            </a:r>
            <a:r>
              <a:rPr lang="en-US" dirty="0"/>
              <a:t>" is legally defined as follows:</a:t>
            </a:r>
          </a:p>
          <a:p>
            <a:pPr lvl="1"/>
            <a:r>
              <a:rPr lang="en-US" dirty="0"/>
              <a:t>An amount of work that reasonably approximates </a:t>
            </a:r>
            <a:r>
              <a:rPr lang="en-US" b="1" dirty="0">
                <a:solidFill>
                  <a:srgbClr val="40FFFF"/>
                </a:solidFill>
              </a:rPr>
              <a:t>not less than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One hour of classroom or direct faculty instruction and a </a:t>
            </a:r>
            <a:r>
              <a:rPr lang="en-US" b="1" dirty="0">
                <a:solidFill>
                  <a:srgbClr val="FFFF00"/>
                </a:solidFill>
              </a:rPr>
              <a:t>minimum</a:t>
            </a:r>
            <a:r>
              <a:rPr lang="en-US" dirty="0"/>
              <a:t> of two hours of out of class student work each week for approximately fifteen weeks for a semester</a:t>
            </a:r>
          </a:p>
          <a:p>
            <a:r>
              <a:rPr lang="en-US" dirty="0"/>
              <a:t>For this course: That is an average of 7.5 hours/week</a:t>
            </a:r>
          </a:p>
          <a:p>
            <a:pPr lvl="1"/>
            <a:r>
              <a:rPr lang="en-US" dirty="0"/>
              <a:t>Last 3 years of CIF Scores: 7.4 hours</a:t>
            </a:r>
          </a:p>
          <a:p>
            <a:endParaRPr lang="en-US" dirty="0"/>
          </a:p>
          <a:p>
            <a:r>
              <a:rPr lang="en-US" dirty="0"/>
              <a:t>If you are struggling, find me or a 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75423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A060-9FF6-416C-BB25-2442F500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Place to Discuss AI and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C2AB4-BD36-4595-B44B-28D900C37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old calculator gives insight into a new problem…</a:t>
            </a:r>
          </a:p>
        </p:txBody>
      </p:sp>
      <p:pic>
        <p:nvPicPr>
          <p:cNvPr id="1026" name="Picture 2" descr="Peek Inside A Mechanical Calculator">
            <a:extLst>
              <a:ext uri="{FF2B5EF4-FFF2-40B4-BE49-F238E27FC236}">
                <a16:creationId xmlns:a16="http://schemas.microsoft.com/office/drawing/2014/main" id="{326C4D0A-33A7-48C9-BF54-9A722CF8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336" y="2675311"/>
            <a:ext cx="5593328" cy="35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06637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E2F2-E914-4A59-85AA-79E0EE9E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Place to Discuss AI and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D8BD-FFC6-4ADE-BCA9-998EDC05B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Someday, AI may be able to reliably develop engineering-quality code</a:t>
            </a:r>
          </a:p>
        </p:txBody>
      </p:sp>
      <p:pic>
        <p:nvPicPr>
          <p:cNvPr id="2050" name="Picture 2" descr="There may come a day when i practice guitar without misplacing a pick , but  it is not this day! - Meme Generator">
            <a:extLst>
              <a:ext uri="{FF2B5EF4-FFF2-40B4-BE49-F238E27FC236}">
                <a16:creationId xmlns:a16="http://schemas.microsoft.com/office/drawing/2014/main" id="{685074E3-0E7D-4976-8865-40E9C9CF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2" y="2473325"/>
            <a:ext cx="38385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300889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4A27-F616-4087-B402-6129A4D0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59E9B-5767-4B30-BD5E-F40E2D802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rule of thumb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85A0D-6040-4107-88E7-49A11269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511" y="2830632"/>
            <a:ext cx="6385508" cy="15602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721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0009-1497-4CEE-9467-030CFE813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Jog Your Memory: Think, Pair,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38177-9155-41A5-9AE7-33F40A77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differentiate</a:t>
            </a:r>
            <a:r>
              <a:rPr lang="en-US" dirty="0"/>
              <a:t> between computer architecture and computer organization and give examples of each.</a:t>
            </a:r>
          </a:p>
          <a:p>
            <a:endParaRPr lang="en-US" u="sng" dirty="0"/>
          </a:p>
          <a:p>
            <a:r>
              <a:rPr lang="en-US" dirty="0"/>
              <a:t>State and briefly describe the </a:t>
            </a:r>
            <a:r>
              <a:rPr lang="en-US" b="1" dirty="0"/>
              <a:t>five stages</a:t>
            </a:r>
            <a:r>
              <a:rPr lang="en-US" dirty="0"/>
              <a:t> of the RISC </a:t>
            </a:r>
            <a:r>
              <a:rPr lang="en-US" dirty="0" err="1"/>
              <a:t>datapath</a:t>
            </a:r>
            <a:r>
              <a:rPr lang="en-US" dirty="0"/>
              <a:t>.</a:t>
            </a:r>
          </a:p>
          <a:p>
            <a:endParaRPr lang="en-US" u="sng" dirty="0"/>
          </a:p>
          <a:p>
            <a:r>
              <a:rPr lang="en-US" dirty="0"/>
              <a:t>What is the </a:t>
            </a:r>
            <a:r>
              <a:rPr lang="en-US" b="1" dirty="0"/>
              <a:t>goal</a:t>
            </a:r>
            <a:r>
              <a:rPr lang="en-US" dirty="0"/>
              <a:t> of RISC?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/>
              <a:t>basic philosophy</a:t>
            </a:r>
            <a:r>
              <a:rPr lang="en-US" dirty="0"/>
              <a:t> of RISC?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73681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24026" y="365125"/>
            <a:ext cx="7590470" cy="1325563"/>
          </a:xfrm>
        </p:spPr>
        <p:txBody>
          <a:bodyPr/>
          <a:lstStyle/>
          <a:p>
            <a:r>
              <a:rPr lang="en-US" dirty="0"/>
              <a:t>Unicorn Chaser: Last Minute!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80487" y="1825625"/>
            <a:ext cx="7268705" cy="4351338"/>
          </a:xfrm>
        </p:spPr>
        <p:txBody>
          <a:bodyPr>
            <a:normAutofit/>
          </a:bodyPr>
          <a:lstStyle/>
          <a:p>
            <a:r>
              <a:rPr lang="en-US" dirty="0"/>
              <a:t>What it’s like for the Professor when there is exactly one minute left in Lecture</a:t>
            </a:r>
          </a:p>
          <a:p>
            <a:endParaRPr lang="en-US" dirty="0"/>
          </a:p>
          <a:p>
            <a:r>
              <a:rPr lang="en-US" dirty="0"/>
              <a:t>Instagram Artist: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jakekrantz</a:t>
            </a:r>
            <a:endParaRPr lang="en-US" dirty="0"/>
          </a:p>
          <a:p>
            <a:pPr lvl="1"/>
            <a:r>
              <a:rPr lang="en-US" dirty="0"/>
              <a:t>Source: </a:t>
            </a:r>
            <a:r>
              <a:rPr lang="en-US" dirty="0">
                <a:hlinkClick r:id="rId5"/>
              </a:rPr>
              <a:t>https://www.instagram.com/p/CQPMA4qAMht/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125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324026" y="365125"/>
            <a:ext cx="7590470" cy="1325563"/>
          </a:xfrm>
        </p:spPr>
        <p:txBody>
          <a:bodyPr/>
          <a:lstStyle/>
          <a:p>
            <a:r>
              <a:rPr lang="en-US" dirty="0"/>
              <a:t>Unicorn Chaser: Last Minute!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680487" y="1825625"/>
            <a:ext cx="7268705" cy="4351338"/>
          </a:xfrm>
        </p:spPr>
        <p:txBody>
          <a:bodyPr>
            <a:normAutofit/>
          </a:bodyPr>
          <a:lstStyle/>
          <a:p>
            <a:r>
              <a:rPr lang="en-US" dirty="0"/>
              <a:t>What it’s like for the Professor when there is exactly one minute left in Lecture</a:t>
            </a:r>
          </a:p>
          <a:p>
            <a:endParaRPr lang="en-US" dirty="0"/>
          </a:p>
          <a:p>
            <a:r>
              <a:rPr lang="en-US" dirty="0"/>
              <a:t>Instagram Artist: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jakekrantz</a:t>
            </a:r>
            <a:endParaRPr lang="en-US" dirty="0"/>
          </a:p>
          <a:p>
            <a:pPr lvl="1"/>
            <a:r>
              <a:rPr lang="en-US" dirty="0"/>
              <a:t>Source: </a:t>
            </a:r>
            <a:r>
              <a:rPr lang="en-US" dirty="0">
                <a:hlinkClick r:id="rId8"/>
              </a:rPr>
              <a:t>https://www.instagram.com/p/CQPMA4qAMht/</a:t>
            </a:r>
            <a:r>
              <a:rPr lang="en-US" dirty="0"/>
              <a:t> </a:t>
            </a:r>
          </a:p>
        </p:txBody>
      </p:sp>
      <p:pic>
        <p:nvPicPr>
          <p:cNvPr id="4" name="Lecture 01 - Instagram">
            <a:hlinkClick r:id="" action="ppaction://media"/>
          </p:cNvPr>
          <p:cNvPicPr>
            <a:picLocks noChangeAspect="1"/>
          </p:cNvPicPr>
          <p:nvPr>
            <a:videoFile r:link="rId5"/>
            <p:custDataLst>
              <p:tags r:id="rId6"/>
            </p:custDataLst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3438" y="410704"/>
            <a:ext cx="3487118" cy="61993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13704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2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F7E5-00C4-432A-A776-8C4A18757409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In the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F004-5F05-47CC-8774-3EDE20CB9CEB}"/>
              </a:ext>
            </a:extLst>
          </p:cNvPr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40FA9C-6648-4E48-AE37-AC74D22F068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42887" y="2843212"/>
            <a:ext cx="11706225" cy="1171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373324-AED5-4C3D-B55E-0F2C16A6D7B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42887" y="2843212"/>
            <a:ext cx="10515600" cy="31405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7BD5A6-2E10-4F9B-B3A9-B5D4C7125C8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42886" y="3161266"/>
            <a:ext cx="11706225" cy="26773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EDBA00-8A31-4C09-820D-DC7CFB665A8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42886" y="3430070"/>
            <a:ext cx="8262759" cy="31698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1633F-ABD9-4E40-A731-09BEAB952555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626415" y="3429000"/>
            <a:ext cx="3322696" cy="31805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B4B9-C56B-4B59-99DA-BD063903CDD0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42886" y="3747053"/>
            <a:ext cx="8676823" cy="26773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A5F67-E8BE-4060-90B6-04112F6FD06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683962" y="6470078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3"/>
              </a:rPr>
              <a:t>Source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8563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B4B1-1F3E-4331-AF81-B6913134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under the 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EBAD-F766-4E2E-B683-5A573123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what happens when we generate assembly language</a:t>
            </a:r>
          </a:p>
          <a:p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loop.c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 –m dis loop.py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 runs directly in the local machine architecture</a:t>
            </a:r>
          </a:p>
          <a:p>
            <a:r>
              <a:rPr lang="en-US" dirty="0"/>
              <a:t>Python runs in the Virtual Machine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31415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8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1"/>
  <p:tag name="PPSPLIT_DONE" val="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1"/>
  <p:tag name="PPSPLIT_DONE" val="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8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5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6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7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8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9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1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2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4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5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6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7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8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9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1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2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1"/>
  <p:tag name="PPSPLIT_DONE" val="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4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5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6"/>
  <p:tag name="PPSPLIT_DONE" val="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9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6"/>
  <p:tag name="PPSPLIT_DONE" val="1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9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1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6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8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39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0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1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2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3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4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7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8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9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2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3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4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5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6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7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8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9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1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2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3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4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5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6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7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8"/>
  <p:tag name="PPSPLIT_DONE" val="1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8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  <p:tag name="PPSPLIT_DONE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  <p:tag name="PPSPLIT_DON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  <p:tag name="PPSPLIT_DONE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  <p:tag name="PPSPLIT_DON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  <p:tag name="PPSPLIT_DON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  <p:tag name="PPSPLIT_DON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8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  <p:tag name="PPSPLIT_DON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5"/>
  <p:tag name="PPSPLIT_DONE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5959"/>
      </a:hlink>
      <a:folHlink>
        <a:srgbClr val="00A5B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82739</TotalTime>
  <Words>4495</Words>
  <Application>Microsoft Office PowerPoint</Application>
  <PresentationFormat>Widescreen</PresentationFormat>
  <Paragraphs>791</Paragraphs>
  <Slides>79</Slides>
  <Notes>5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Adobe Garamond Pro</vt:lpstr>
      <vt:lpstr>Arial</vt:lpstr>
      <vt:lpstr>Calibri</vt:lpstr>
      <vt:lpstr>Courier</vt:lpstr>
      <vt:lpstr>Courier New</vt:lpstr>
      <vt:lpstr>GalaxiePolaris-Book</vt:lpstr>
      <vt:lpstr>Helvetica</vt:lpstr>
      <vt:lpstr>Helvetica Neue</vt:lpstr>
      <vt:lpstr>Inter</vt:lpstr>
      <vt:lpstr>Office Theme</vt:lpstr>
      <vt:lpstr>Lecture 00 – Introduction to Computer Architecture </vt:lpstr>
      <vt:lpstr>An Introductory Case Study</vt:lpstr>
      <vt:lpstr>Scooter Computer and Mr. Chips</vt:lpstr>
      <vt:lpstr>Time Comparison</vt:lpstr>
      <vt:lpstr>Think, Pair, and Share</vt:lpstr>
      <vt:lpstr>The Concept of a Computer</vt:lpstr>
      <vt:lpstr>In the News</vt:lpstr>
      <vt:lpstr>In the News</vt:lpstr>
      <vt:lpstr>A look under the hood</vt:lpstr>
      <vt:lpstr>Abstractions in Programming</vt:lpstr>
      <vt:lpstr>Why this course: Computer Security</vt:lpstr>
      <vt:lpstr>Why this course: Custom Silicon</vt:lpstr>
      <vt:lpstr>Why this course: Custom Silicon</vt:lpstr>
      <vt:lpstr>Why this course: Custom Silicon</vt:lpstr>
      <vt:lpstr>Why this course: Custom Silicon</vt:lpstr>
      <vt:lpstr>Under the C…</vt:lpstr>
      <vt:lpstr>Why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Recall from Logic Design</vt:lpstr>
      <vt:lpstr>Recall from Logic Design</vt:lpstr>
      <vt:lpstr>Recall from Logic Design</vt:lpstr>
      <vt:lpstr>Recall from Logic Design</vt:lpstr>
      <vt:lpstr>Recall from Logic Design</vt:lpstr>
      <vt:lpstr>Recall from Logic Design</vt:lpstr>
      <vt:lpstr>Computer Architecture Catalog Description</vt:lpstr>
      <vt:lpstr>Computer Architecture Breakdown</vt:lpstr>
      <vt:lpstr>Computer Architecture Breakdown</vt:lpstr>
      <vt:lpstr>Computer Architecture Breakdown</vt:lpstr>
      <vt:lpstr>Computer Architecture Breakdown</vt:lpstr>
      <vt:lpstr>Computer Architecture Breakdown</vt:lpstr>
      <vt:lpstr>Computer Architecture Breakdown</vt:lpstr>
      <vt:lpstr>Computer Architecture Breakdown</vt:lpstr>
      <vt:lpstr>Computer Architecture Breakdown</vt:lpstr>
      <vt:lpstr>Computer Architecture Breakdown</vt:lpstr>
      <vt:lpstr>Computer Architecture Breakdown</vt:lpstr>
      <vt:lpstr>Computer Architecture Breakdown</vt:lpstr>
      <vt:lpstr>Computer Architecture Breakdown</vt:lpstr>
      <vt:lpstr>Computer Architecture Breakdown</vt:lpstr>
      <vt:lpstr>Computer Architecture Breakdown</vt:lpstr>
      <vt:lpstr>Benefits of Computer Architecture</vt:lpstr>
      <vt:lpstr>Benefits of Computer Architecture</vt:lpstr>
      <vt:lpstr>Benefits of Computer Architecture</vt:lpstr>
      <vt:lpstr>Why is the “ugly” code faster?</vt:lpstr>
      <vt:lpstr>Goal and Philosophy</vt:lpstr>
      <vt:lpstr>Efficient Memory Access</vt:lpstr>
      <vt:lpstr>Course Topics</vt:lpstr>
      <vt:lpstr>Course Topics</vt:lpstr>
      <vt:lpstr>Course Information</vt:lpstr>
      <vt:lpstr>Textbook</vt:lpstr>
      <vt:lpstr>Office Hours</vt:lpstr>
      <vt:lpstr>Reading</vt:lpstr>
      <vt:lpstr>zyBook</vt:lpstr>
      <vt:lpstr>Homework Assignments</vt:lpstr>
      <vt:lpstr>Three Exams</vt:lpstr>
      <vt:lpstr>Three Exams</vt:lpstr>
      <vt:lpstr>Total Points</vt:lpstr>
      <vt:lpstr>Grade Breakdown</vt:lpstr>
      <vt:lpstr>Extension Tokens</vt:lpstr>
      <vt:lpstr>Out of Class Work Expectations</vt:lpstr>
      <vt:lpstr>A Good Place to Discuss AI and Coding</vt:lpstr>
      <vt:lpstr>A Good Place to Discuss AI and Coding</vt:lpstr>
      <vt:lpstr>Academic Integrity</vt:lpstr>
      <vt:lpstr>Jog Your Memory: Think, Pair, Share</vt:lpstr>
      <vt:lpstr>Unicorn Chaser: Last Minute!</vt:lpstr>
      <vt:lpstr>Unicorn Chaser: Last Minute!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Proposed Electronic Design Automation Emphasis with Computer Engineering</dc:title>
  <dc:creator>Matt</dc:creator>
  <cp:lastModifiedBy>Matthew Morrison</cp:lastModifiedBy>
  <cp:revision>1634</cp:revision>
  <dcterms:created xsi:type="dcterms:W3CDTF">2018-05-06T19:19:42Z</dcterms:created>
  <dcterms:modified xsi:type="dcterms:W3CDTF">2024-01-16T08:07:40Z</dcterms:modified>
</cp:coreProperties>
</file>